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327" r:id="rId2"/>
    <p:sldId id="296" r:id="rId3"/>
    <p:sldId id="353" r:id="rId4"/>
    <p:sldId id="354" r:id="rId5"/>
    <p:sldId id="355" r:id="rId6"/>
    <p:sldId id="356" r:id="rId7"/>
    <p:sldId id="357" r:id="rId8"/>
    <p:sldId id="359" r:id="rId9"/>
    <p:sldId id="360" r:id="rId10"/>
    <p:sldId id="361" r:id="rId11"/>
    <p:sldId id="362" r:id="rId12"/>
    <p:sldId id="363" r:id="rId13"/>
    <p:sldId id="364" r:id="rId14"/>
    <p:sldId id="365" r:id="rId15"/>
    <p:sldId id="368" r:id="rId16"/>
    <p:sldId id="366" r:id="rId17"/>
    <p:sldId id="367" r:id="rId18"/>
    <p:sldId id="369" r:id="rId19"/>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CC"/>
    <a:srgbClr val="339966"/>
    <a:srgbClr val="B2B2B2"/>
    <a:srgbClr val="FFCCCC"/>
    <a:srgbClr val="FF99CC"/>
    <a:srgbClr val="339933"/>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5458" autoAdjust="0"/>
  </p:normalViewPr>
  <p:slideViewPr>
    <p:cSldViewPr>
      <p:cViewPr>
        <p:scale>
          <a:sx n="84" d="100"/>
          <a:sy n="84" d="100"/>
        </p:scale>
        <p:origin x="-2394"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9F2FB46A-D471-4A99-A529-9441AC3DD81D}" type="datetimeFigureOut">
              <a:rPr lang="ru-RU"/>
              <a:pPr>
                <a:defRPr/>
              </a:pPr>
              <a:t>12.05.2021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E41F4C-49AE-4415-BFB4-5B117AAE8E17}" type="slidenum">
              <a:rPr lang="ru-RU" altLang="ru-RU"/>
              <a:pPr/>
              <a:t>‹#›</a:t>
            </a:fld>
            <a:endParaRPr lang="ru-RU" altLang="ru-RU"/>
          </a:p>
        </p:txBody>
      </p:sp>
    </p:spTree>
    <p:extLst>
      <p:ext uri="{BB962C8B-B14F-4D97-AF65-F5344CB8AC3E}">
        <p14:creationId xmlns:p14="http://schemas.microsoft.com/office/powerpoint/2010/main" val="9340102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8ABF45F3-C6BC-467C-8BC9-15CF5897A433}" type="slidenum">
              <a:rPr lang="ru-RU" altLang="ru-RU" smtClean="0"/>
              <a:pPr/>
              <a:t>‹#›</a:t>
            </a:fld>
            <a:endParaRPr lang="ru-RU" altLang="ru-RU"/>
          </a:p>
        </p:txBody>
      </p:sp>
    </p:spTree>
    <p:extLst>
      <p:ext uri="{BB962C8B-B14F-4D97-AF65-F5344CB8AC3E}">
        <p14:creationId xmlns:p14="http://schemas.microsoft.com/office/powerpoint/2010/main" val="3628074614"/>
      </p:ext>
    </p:extLst>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68D8B1F9-69BE-461F-A46D-A3E7BE35F0E2}" type="slidenum">
              <a:rPr lang="ru-RU" altLang="ru-RU" smtClean="0"/>
              <a:pPr/>
              <a:t>‹#›</a:t>
            </a:fld>
            <a:endParaRPr lang="ru-RU" altLang="ru-RU"/>
          </a:p>
        </p:txBody>
      </p:sp>
    </p:spTree>
    <p:extLst>
      <p:ext uri="{BB962C8B-B14F-4D97-AF65-F5344CB8AC3E}">
        <p14:creationId xmlns:p14="http://schemas.microsoft.com/office/powerpoint/2010/main" val="26504994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68D8B1F9-69BE-461F-A46D-A3E7BE35F0E2}" type="slidenum">
              <a:rPr lang="ru-RU" altLang="ru-RU" smtClean="0"/>
              <a:pPr/>
              <a:t>‹#›</a:t>
            </a:fld>
            <a:endParaRPr lang="ru-RU" altLang="ru-RU"/>
          </a:p>
        </p:txBody>
      </p:sp>
    </p:spTree>
    <p:extLst>
      <p:ext uri="{BB962C8B-B14F-4D97-AF65-F5344CB8AC3E}">
        <p14:creationId xmlns:p14="http://schemas.microsoft.com/office/powerpoint/2010/main" val="16409832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68D8B1F9-69BE-461F-A46D-A3E7BE35F0E2}" type="slidenum">
              <a:rPr lang="ru-RU" altLang="ru-RU" smtClean="0"/>
              <a:pPr/>
              <a:t>‹#›</a:t>
            </a:fld>
            <a:endParaRPr lang="ru-RU" alt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68855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68D8B1F9-69BE-461F-A46D-A3E7BE35F0E2}" type="slidenum">
              <a:rPr lang="ru-RU" altLang="ru-RU" smtClean="0"/>
              <a:pPr/>
              <a:t>‹#›</a:t>
            </a:fld>
            <a:endParaRPr lang="ru-RU" altLang="ru-RU"/>
          </a:p>
        </p:txBody>
      </p:sp>
    </p:spTree>
    <p:extLst>
      <p:ext uri="{BB962C8B-B14F-4D97-AF65-F5344CB8AC3E}">
        <p14:creationId xmlns:p14="http://schemas.microsoft.com/office/powerpoint/2010/main" val="22017484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68D8B1F9-69BE-461F-A46D-A3E7BE35F0E2}" type="slidenum">
              <a:rPr lang="ru-RU" altLang="ru-RU" smtClean="0"/>
              <a:pPr/>
              <a:t>‹#›</a:t>
            </a:fld>
            <a:endParaRPr lang="ru-RU" alt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9243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68D8B1F9-69BE-461F-A46D-A3E7BE35F0E2}" type="slidenum">
              <a:rPr lang="ru-RU" altLang="ru-RU" smtClean="0"/>
              <a:pPr/>
              <a:t>‹#›</a:t>
            </a:fld>
            <a:endParaRPr lang="ru-RU" altLang="ru-RU"/>
          </a:p>
        </p:txBody>
      </p:sp>
    </p:spTree>
    <p:extLst>
      <p:ext uri="{BB962C8B-B14F-4D97-AF65-F5344CB8AC3E}">
        <p14:creationId xmlns:p14="http://schemas.microsoft.com/office/powerpoint/2010/main" val="35852139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AC31A098-5884-4ABA-8343-CC55E4C764DE}" type="slidenum">
              <a:rPr lang="ru-RU" altLang="ru-RU" smtClean="0"/>
              <a:pPr/>
              <a:t>‹#›</a:t>
            </a:fld>
            <a:endParaRPr lang="ru-RU" altLang="ru-RU"/>
          </a:p>
        </p:txBody>
      </p:sp>
    </p:spTree>
    <p:extLst>
      <p:ext uri="{BB962C8B-B14F-4D97-AF65-F5344CB8AC3E}">
        <p14:creationId xmlns:p14="http://schemas.microsoft.com/office/powerpoint/2010/main" val="196088447"/>
      </p:ext>
    </p:extLst>
  </p:cSld>
  <p:clrMapOvr>
    <a:masterClrMapping/>
  </p:clrMapOvr>
  <p:transition spd="med">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9A0BB357-8055-49EA-9711-8D0FA6F169A4}" type="slidenum">
              <a:rPr lang="ru-RU" altLang="ru-RU" smtClean="0"/>
              <a:pPr/>
              <a:t>‹#›</a:t>
            </a:fld>
            <a:endParaRPr lang="ru-RU" altLang="ru-RU"/>
          </a:p>
        </p:txBody>
      </p:sp>
    </p:spTree>
    <p:extLst>
      <p:ext uri="{BB962C8B-B14F-4D97-AF65-F5344CB8AC3E}">
        <p14:creationId xmlns:p14="http://schemas.microsoft.com/office/powerpoint/2010/main" val="3413655049"/>
      </p:ext>
    </p:extLst>
  </p:cSld>
  <p:clrMapOvr>
    <a:masterClrMapping/>
  </p:clrMapOvr>
  <p:transition spd="med">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600EE2AF-418A-4A75-8464-8699B85323F2}" type="slidenum">
              <a:rPr lang="ru-RU" altLang="ru-RU"/>
              <a:pPr/>
              <a:t>‹#›</a:t>
            </a:fld>
            <a:endParaRPr lang="ru-RU" altLang="ru-RU"/>
          </a:p>
        </p:txBody>
      </p:sp>
    </p:spTree>
    <p:extLst>
      <p:ext uri="{BB962C8B-B14F-4D97-AF65-F5344CB8AC3E}">
        <p14:creationId xmlns:p14="http://schemas.microsoft.com/office/powerpoint/2010/main" val="2984217666"/>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BE58859E-7B53-4202-A123-A17D0BFAC888}" type="slidenum">
              <a:rPr lang="ru-RU" altLang="ru-RU" smtClean="0"/>
              <a:pPr/>
              <a:t>‹#›</a:t>
            </a:fld>
            <a:endParaRPr lang="ru-RU" altLang="ru-RU"/>
          </a:p>
        </p:txBody>
      </p:sp>
    </p:spTree>
    <p:extLst>
      <p:ext uri="{BB962C8B-B14F-4D97-AF65-F5344CB8AC3E}">
        <p14:creationId xmlns:p14="http://schemas.microsoft.com/office/powerpoint/2010/main" val="594281832"/>
      </p:ext>
    </p:extLst>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DEEE09DD-CB9C-4328-B41C-770CFAC8C97D}" type="slidenum">
              <a:rPr lang="ru-RU" altLang="ru-RU" smtClean="0"/>
              <a:pPr/>
              <a:t>‹#›</a:t>
            </a:fld>
            <a:endParaRPr lang="ru-RU" altLang="ru-RU"/>
          </a:p>
        </p:txBody>
      </p:sp>
    </p:spTree>
    <p:extLst>
      <p:ext uri="{BB962C8B-B14F-4D97-AF65-F5344CB8AC3E}">
        <p14:creationId xmlns:p14="http://schemas.microsoft.com/office/powerpoint/2010/main" val="2960202803"/>
      </p:ext>
    </p:extLst>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0DD20D6C-8CFF-41BA-A23D-42BA055E8D7D}" type="slidenum">
              <a:rPr lang="ru-RU" altLang="ru-RU" smtClean="0"/>
              <a:pPr/>
              <a:t>‹#›</a:t>
            </a:fld>
            <a:endParaRPr lang="ru-RU" altLang="ru-RU"/>
          </a:p>
        </p:txBody>
      </p:sp>
    </p:spTree>
    <p:extLst>
      <p:ext uri="{BB962C8B-B14F-4D97-AF65-F5344CB8AC3E}">
        <p14:creationId xmlns:p14="http://schemas.microsoft.com/office/powerpoint/2010/main" val="2432240115"/>
      </p:ext>
    </p:extLst>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fld id="{9A0AA65F-E7E4-4DDB-A4B1-EC659F97C5D1}" type="slidenum">
              <a:rPr lang="ru-RU" altLang="ru-RU" smtClean="0"/>
              <a:pPr/>
              <a:t>‹#›</a:t>
            </a:fld>
            <a:endParaRPr lang="ru-RU" altLang="ru-RU"/>
          </a:p>
        </p:txBody>
      </p:sp>
    </p:spTree>
    <p:extLst>
      <p:ext uri="{BB962C8B-B14F-4D97-AF65-F5344CB8AC3E}">
        <p14:creationId xmlns:p14="http://schemas.microsoft.com/office/powerpoint/2010/main" val="1384602169"/>
      </p:ext>
    </p:extLst>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48284CE5-D687-4B11-AAFA-F87A222DE211}" type="slidenum">
              <a:rPr lang="ru-RU" altLang="ru-RU" smtClean="0"/>
              <a:pPr/>
              <a:t>‹#›</a:t>
            </a:fld>
            <a:endParaRPr lang="ru-RU" altLang="ru-RU"/>
          </a:p>
        </p:txBody>
      </p:sp>
    </p:spTree>
    <p:extLst>
      <p:ext uri="{BB962C8B-B14F-4D97-AF65-F5344CB8AC3E}">
        <p14:creationId xmlns:p14="http://schemas.microsoft.com/office/powerpoint/2010/main" val="1106347215"/>
      </p:ext>
    </p:extLst>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fld id="{24278D32-3251-4BBC-AD65-A42422550AA7}" type="slidenum">
              <a:rPr lang="ru-RU" altLang="ru-RU" smtClean="0"/>
              <a:pPr/>
              <a:t>‹#›</a:t>
            </a:fld>
            <a:endParaRPr lang="ru-RU" altLang="ru-RU"/>
          </a:p>
        </p:txBody>
      </p:sp>
    </p:spTree>
    <p:extLst>
      <p:ext uri="{BB962C8B-B14F-4D97-AF65-F5344CB8AC3E}">
        <p14:creationId xmlns:p14="http://schemas.microsoft.com/office/powerpoint/2010/main" val="1161722735"/>
      </p:ext>
    </p:extLst>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07382679-8110-47BC-9DAC-2AA061F19C8A}" type="slidenum">
              <a:rPr lang="ru-RU" altLang="ru-RU" smtClean="0"/>
              <a:pPr/>
              <a:t>‹#›</a:t>
            </a:fld>
            <a:endParaRPr lang="ru-RU" altLang="ru-RU"/>
          </a:p>
        </p:txBody>
      </p:sp>
    </p:spTree>
    <p:extLst>
      <p:ext uri="{BB962C8B-B14F-4D97-AF65-F5344CB8AC3E}">
        <p14:creationId xmlns:p14="http://schemas.microsoft.com/office/powerpoint/2010/main" val="3617986144"/>
      </p:ext>
    </p:extLst>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a:xfrm>
            <a:off x="533400" y="6172200"/>
            <a:ext cx="5811724" cy="365125"/>
          </a:xfrm>
        </p:spPr>
        <p:txBody>
          <a:bodyPr/>
          <a:lstStyle/>
          <a:p>
            <a:pPr>
              <a:defRPr/>
            </a:pPr>
            <a:endParaRPr lang="ru-RU"/>
          </a:p>
        </p:txBody>
      </p:sp>
      <p:sp>
        <p:nvSpPr>
          <p:cNvPr id="7" name="Slide Number Placeholder 6"/>
          <p:cNvSpPr>
            <a:spLocks noGrp="1"/>
          </p:cNvSpPr>
          <p:nvPr>
            <p:ph type="sldNum" sz="quarter" idx="12"/>
          </p:nvPr>
        </p:nvSpPr>
        <p:spPr/>
        <p:txBody>
          <a:bodyPr/>
          <a:lstStyle/>
          <a:p>
            <a:fld id="{024FD796-A764-46D8-810A-5A4D57A49397}" type="slidenum">
              <a:rPr lang="ru-RU" altLang="ru-RU" smtClean="0"/>
              <a:pPr/>
              <a:t>‹#›</a:t>
            </a:fld>
            <a:endParaRPr lang="ru-RU" altLang="ru-RU"/>
          </a:p>
        </p:txBody>
      </p:sp>
    </p:spTree>
    <p:extLst>
      <p:ext uri="{BB962C8B-B14F-4D97-AF65-F5344CB8AC3E}">
        <p14:creationId xmlns:p14="http://schemas.microsoft.com/office/powerpoint/2010/main" val="2746456323"/>
      </p:ext>
    </p:extLst>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8D8B1F9-69BE-461F-A46D-A3E7BE35F0E2}" type="slidenum">
              <a:rPr lang="ru-RU" altLang="ru-RU" smtClean="0"/>
              <a:pPr/>
              <a:t>‹#›</a:t>
            </a:fld>
            <a:endParaRPr lang="ru-RU" altLang="ru-RU"/>
          </a:p>
        </p:txBody>
      </p:sp>
    </p:spTree>
    <p:extLst>
      <p:ext uri="{BB962C8B-B14F-4D97-AF65-F5344CB8AC3E}">
        <p14:creationId xmlns:p14="http://schemas.microsoft.com/office/powerpoint/2010/main" val="200090112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spd="med">
    <p:dissolve/>
  </p:transition>
  <p:timing>
    <p:tnLst>
      <p:par>
        <p:cTn id="1" dur="indefinite" restart="never" nodeType="tmRoot"/>
      </p:par>
    </p:tnLst>
  </p:timing>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consultantplus://offline/ref=B26541CFB114EAFFE32710AECC33928D1BBAC4A6646FA7BE59A126D97A839F6CF87B2C512CF3BFBB77407FA1F4B6F609EFFBA473v5E9E" TargetMode="External"/><Relationship Id="rId2" Type="http://schemas.openxmlformats.org/officeDocument/2006/relationships/hyperlink" Target="consultantplus://offline/ref=B26541CFB114EAFFE32710AECC33928D1BBAC4A6646FA7BE59A126D97A839F6CF87B2C5329F8ECE2341E26F1B0FDFB0FF1E7A47647FA3D98v1E8E"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hyperlink" Target="consultantplus://offline/ref=B26541CFB114EAFFE32710AECC33928D1BBAC4A6646FA7BE59A126D97A839F6CF87B2C5329F8E3EB3A1E26F1B0FDFB0FF1E7A47647FA3D98v1E8E" TargetMode="External"/><Relationship Id="rId3" Type="http://schemas.openxmlformats.org/officeDocument/2006/relationships/hyperlink" Target="consultantplus://offline/ref=B26541CFB114EAFFE32710AECC33928D1BBAC4A6646FA7BE59A126D97A839F6CF87B2C5121F3BFBB77407FA1F4B6F609EFFBA473v5E9E" TargetMode="External"/><Relationship Id="rId7" Type="http://schemas.openxmlformats.org/officeDocument/2006/relationships/hyperlink" Target="consultantplus://offline/ref=B26541CFB114EAFFE32710AECC33928D1BBAC4A6646FA7BE59A126D97A839F6CF87B2C512BFBE0BE625127ADF5A8E80EF6E7A6715BvFE8E" TargetMode="External"/><Relationship Id="rId2" Type="http://schemas.openxmlformats.org/officeDocument/2006/relationships/hyperlink" Target="consultantplus://offline/ref=B26541CFB114EAFFE32710AECC33928D1BBAC4A6646FA7BE59A126D97A839F6CF87B2C5320FCE0BE625127ADF5A8E80EF6E7A6715BvFE8E" TargetMode="External"/><Relationship Id="rId1" Type="http://schemas.openxmlformats.org/officeDocument/2006/relationships/slideLayout" Target="../slideLayouts/slideLayout18.xml"/><Relationship Id="rId6" Type="http://schemas.openxmlformats.org/officeDocument/2006/relationships/hyperlink" Target="consultantplus://offline/ref=B26541CFB114EAFFE32710AECC33928D1BBAC4A6646FA7BE59A126D97A839F6CF87B2C562DF3BFBB77407FA1F4B6F609EFFBA473v5E9E" TargetMode="External"/><Relationship Id="rId5" Type="http://schemas.openxmlformats.org/officeDocument/2006/relationships/hyperlink" Target="consultantplus://offline/ref=B26541CFB114EAFFE32710AECC33928D1BBBCEA16D6FA7BE59A126D97A839F6CF87B2C5329F8EAE9341E26F1B0FDFB0FF1E7A47647FA3D98v1E8E" TargetMode="External"/><Relationship Id="rId4" Type="http://schemas.openxmlformats.org/officeDocument/2006/relationships/hyperlink" Target="consultantplus://offline/ref=B26541CFB114EAFFE32710AECC33928D19BDCEA06A6EA7BE59A126D97A839F6CF87B2C5329F8E9E9351E26F1B0FDFB0FF1E7A47647FA3D98v1E8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consultantplus://offline/ref=B26541CFB114EAFFE32710AECC33928D1BBAC4A6646FA7BE59A126D97A839F6CF87B2C5329F8ECE2321E26F1B0FDFB0FF1E7A47647FA3D98v1E8E" TargetMode="External"/><Relationship Id="rId2" Type="http://schemas.openxmlformats.org/officeDocument/2006/relationships/hyperlink" Target="consultantplus://offline/ref=B26541CFB114EAFFE32710AECC33928D1BBAC4A6646FA7BE59A126D97A839F6CF87B2C5329F8ECED301E26F1B0FDFB0FF1E7A47647FA3D98v1E8E" TargetMode="External"/><Relationship Id="rId1" Type="http://schemas.openxmlformats.org/officeDocument/2006/relationships/slideLayout" Target="../slideLayouts/slideLayout18.xml"/><Relationship Id="rId4" Type="http://schemas.openxmlformats.org/officeDocument/2006/relationships/hyperlink" Target="consultantplus://offline/ref=B26541CFB114EAFFE32710AECC33928D1BBAC4A6646FA7BE59A126D97A839F6CF87B2C512BFCE0BE625127ADF5A8E80EF6E7A6715BvFE8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07685C5-84F6-4E3C-AD6C-5CA67E521EC8}" type="slidenum">
              <a:rPr lang="ru-RU" altLang="ru-RU" sz="1400"/>
              <a:pPr eaLnBrk="1" hangingPunct="1">
                <a:spcBef>
                  <a:spcPct val="0"/>
                </a:spcBef>
                <a:buFontTx/>
                <a:buNone/>
              </a:pPr>
              <a:t>1</a:t>
            </a:fld>
            <a:endParaRPr lang="ru-RU" altLang="ru-RU" sz="1400"/>
          </a:p>
        </p:txBody>
      </p:sp>
      <p:sp>
        <p:nvSpPr>
          <p:cNvPr id="4" name="Поле 76"/>
          <p:cNvSpPr txBox="1"/>
          <p:nvPr/>
        </p:nvSpPr>
        <p:spPr>
          <a:xfrm>
            <a:off x="0" y="1628800"/>
            <a:ext cx="4524915" cy="1944216"/>
          </a:xfrm>
          <a:prstGeom prst="rect">
            <a:avLst/>
          </a:prstGeom>
          <a:noFill/>
          <a:ln>
            <a:noFill/>
          </a:ln>
          <a:effectLst/>
        </p:spPr>
        <p:txBody>
          <a:bodyPr/>
          <a:lstStyle/>
          <a:p>
            <a:pPr algn="ctr">
              <a:spcAft>
                <a:spcPts val="0"/>
              </a:spcAft>
              <a:defRPr/>
            </a:pPr>
            <a:r>
              <a:rPr lang="ru-RU" sz="32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 </a:t>
            </a:r>
            <a:r>
              <a:rPr lang="ru-RU" sz="3200"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Инспекция государственного строительного надзора Кузбасса</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ea typeface="Times New Roman"/>
              <a:cs typeface="Times New Roman" pitchFamily="18" charset="0"/>
            </a:endParaRPr>
          </a:p>
          <a:p>
            <a:pPr algn="ctr">
              <a:spcAft>
                <a:spcPts val="1000"/>
              </a:spcAft>
              <a:defRPr/>
            </a:pPr>
            <a:r>
              <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ea typeface="Calibri"/>
                <a:cs typeface="Times New Roman" pitchFamily="18" charset="0"/>
              </a:rPr>
              <a:t> </a:t>
            </a:r>
          </a:p>
        </p:txBody>
      </p:sp>
      <p:sp>
        <p:nvSpPr>
          <p:cNvPr id="5" name="Поле 79"/>
          <p:cNvSpPr txBox="1"/>
          <p:nvPr/>
        </p:nvSpPr>
        <p:spPr>
          <a:xfrm>
            <a:off x="0" y="5240902"/>
            <a:ext cx="6444208" cy="1368152"/>
          </a:xfrm>
          <a:prstGeom prst="rect">
            <a:avLst/>
          </a:prstGeom>
          <a:noFill/>
          <a:ln>
            <a:noFill/>
          </a:ln>
          <a:effectLst/>
        </p:spPr>
        <p:txBody>
          <a:bodyPr/>
          <a:lstStyle/>
          <a:p>
            <a:pPr algn="ctr">
              <a:spcAft>
                <a:spcPts val="0"/>
              </a:spcAft>
              <a:defRPr/>
            </a:pPr>
            <a:r>
              <a:rPr lang="ru-RU" sz="2800"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a:rPr>
              <a:t>Воинский учёт и бронирование граждан</a:t>
            </a:r>
            <a:endParaRPr lang="ru-RU" sz="1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a:ea typeface="Times New Roman"/>
            </a:endParaRPr>
          </a:p>
          <a:p>
            <a:pPr algn="ctr">
              <a:defRPr/>
            </a:pPr>
            <a:r>
              <a:rPr lang="ru-RU" sz="26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a:rPr>
              <a:t>Тел</a:t>
            </a:r>
            <a:r>
              <a:rPr lang="ru-RU" sz="2600"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a:rPr>
              <a:t>. +7 (3842) 34-87-08</a:t>
            </a:r>
            <a:endParaRPr lang="ru-RU" sz="26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a:endParaRPr>
          </a:p>
        </p:txBody>
      </p:sp>
      <p:pic>
        <p:nvPicPr>
          <p:cNvPr id="2054" name="Рисунок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165100"/>
            <a:ext cx="49022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600">
                <a:cs typeface="Times New Roman" panose="02020603050405020304" pitchFamily="18" charset="0"/>
              </a:rPr>
              <a:t/>
            </a:r>
            <a:br>
              <a:rPr lang="ru-RU" altLang="ru-RU" sz="1600">
                <a:cs typeface="Times New Roman" panose="02020603050405020304" pitchFamily="18" charset="0"/>
              </a:rPr>
            </a:br>
            <a:endParaRPr lang="ru-RU" altLang="ru-RU" sz="1200">
              <a:cs typeface="Times New Roman" panose="02020603050405020304" pitchFamily="18" charset="0"/>
            </a:endParaRPr>
          </a:p>
          <a:p>
            <a:pPr>
              <a:spcBef>
                <a:spcPct val="0"/>
              </a:spcBef>
              <a:buFontTx/>
              <a:buNone/>
            </a:pPr>
            <a:endParaRPr lang="ru-RU" altLang="ru-RU" sz="1800"/>
          </a:p>
        </p:txBody>
      </p:sp>
      <p:sp>
        <p:nvSpPr>
          <p:cNvPr id="2056" name="Rectangle 8"/>
          <p:cNvSpPr>
            <a:spLocks noChangeArrowheads="1"/>
          </p:cNvSpPr>
          <p:nvPr/>
        </p:nvSpPr>
        <p:spPr bwMode="auto">
          <a:xfrm>
            <a:off x="269875"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1800"/>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594" y="399073"/>
            <a:ext cx="2336800" cy="166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063" y="2257425"/>
            <a:ext cx="2260600"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089" y="3796997"/>
            <a:ext cx="2397811" cy="15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descr="https://igsnko.ru/images/assets/images/igsn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575" y="529849"/>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ttp://900igr.net/datas/pravo/Vidy-prava/0018-018-Voinskaja-objazannost-konstitutsionnyj-dolg-i-objazannost-grazhdan.jpg"/>
          <p:cNvPicPr>
            <a:picLocks noChangeAspect="1" noChangeArrowheads="1"/>
          </p:cNvPicPr>
          <p:nvPr/>
        </p:nvPicPr>
        <p:blipFill rotWithShape="1">
          <a:blip r:embed="rId7">
            <a:extLst>
              <a:ext uri="{28A0092B-C50C-407E-A947-70E740481C1C}">
                <a14:useLocalDpi xmlns:a14="http://schemas.microsoft.com/office/drawing/2010/main" val="0"/>
              </a:ext>
            </a:extLst>
          </a:blip>
          <a:srcRect l="51668" t="44641" r="3445" b="10210"/>
          <a:stretch/>
        </p:blipFill>
        <p:spPr bwMode="auto">
          <a:xfrm>
            <a:off x="6660231" y="5090135"/>
            <a:ext cx="2309237" cy="1742057"/>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https://igsnko.ru/images/assets/images/logo-kuzb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 y="529849"/>
            <a:ext cx="1019175" cy="108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2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6388" name="Прямоугольник 1"/>
          <p:cNvSpPr>
            <a:spLocks noChangeArrowheads="1"/>
          </p:cNvSpPr>
          <p:nvPr/>
        </p:nvSpPr>
        <p:spPr bwMode="auto">
          <a:xfrm>
            <a:off x="642938" y="1844675"/>
            <a:ext cx="79930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000" b="1" i="1" dirty="0"/>
              <a:t>Может ли быть заключен контракт с военнослужащим, достигшим предельного возраста пребывания на военной службе?</a:t>
            </a:r>
          </a:p>
          <a:p>
            <a:pPr eaLnBrk="1" hangingPunct="1">
              <a:spcBef>
                <a:spcPct val="0"/>
              </a:spcBef>
              <a:buFontTx/>
              <a:buNone/>
            </a:pPr>
            <a:r>
              <a:rPr lang="ru-RU" altLang="ru-RU" sz="1000" dirty="0"/>
              <a:t>С военнослужащим, достигшим предельного возраста пребывания на военной службе и владеющим одной из указанных в перечне Положения о порядке прохождения военной службы военно-учетных специальностей, может быть заключено до 5 годичных контрактов о прохождении военной службы (п. 4 ст. 48 Закона РФ «О воинской обязанности и военной службе»).</a:t>
            </a:r>
          </a:p>
          <a:p>
            <a:pPr eaLnBrk="1" hangingPunct="1">
              <a:spcBef>
                <a:spcPct val="0"/>
              </a:spcBef>
              <a:buFontTx/>
              <a:buNone/>
            </a:pPr>
            <a:r>
              <a:rPr lang="ru-RU" altLang="ru-RU" sz="1000" b="1" i="1" dirty="0"/>
              <a:t>В каких случаях военнослужащий, проходящий военную службу по контракту, может быть направлен для прохождения службы по призыву?</a:t>
            </a:r>
          </a:p>
          <a:p>
            <a:pPr eaLnBrk="1" hangingPunct="1">
              <a:spcBef>
                <a:spcPct val="0"/>
              </a:spcBef>
              <a:buFontTx/>
              <a:buNone/>
            </a:pPr>
            <a:r>
              <a:rPr lang="ru-RU" altLang="ru-RU" sz="1000" dirty="0"/>
              <a:t>Военнослужащий, проходящий военную службу по первому контракту, заключенному им в возрасте до 27 лет, и не проходивший военную службу по призыву, в том случае, если он будет уволен с военной службы до истечения срока контракта за невыполнение им условий контракта, за совершение проступка, порочащего честь военнослужащего, или по причине несоответствия установленным требованиям, направляется для прохождения военной службы по призыву в порядке, установленном министром обороны РФ (руководителем министерства, государственного комитета или ведомства, в которых предусмотрена военная служба).</a:t>
            </a:r>
          </a:p>
          <a:p>
            <a:pPr eaLnBrk="1" hangingPunct="1">
              <a:spcBef>
                <a:spcPct val="0"/>
              </a:spcBef>
              <a:buFontTx/>
              <a:buNone/>
            </a:pPr>
            <a:r>
              <a:rPr lang="ru-RU" altLang="ru-RU" sz="1000" dirty="0"/>
              <a:t>Прохождение военной службы этому военнослужащему устанавливается на срок, по окончании которого продолжительность его военной службы станет равной установленному законом сроку военной службы по призыву (если к моменту досрочного увольнения с военной службы по контракту он не выслужил установленный срок военной службы по призыву и не имеет права на освобождение или отсрочку от призыва на военную службу).</a:t>
            </a:r>
          </a:p>
          <a:p>
            <a:pPr eaLnBrk="1" hangingPunct="1">
              <a:spcBef>
                <a:spcPct val="0"/>
              </a:spcBef>
              <a:buFontTx/>
              <a:buNone/>
            </a:pPr>
            <a:r>
              <a:rPr lang="ru-RU" altLang="ru-RU" sz="1000" dirty="0"/>
              <a:t>Решение командования о досрочном увольнении военнослужащего может быть обжаловано в суд (п. 2 ст. 49 Закона РФ «О воинской обязанности и военной службе»).</a:t>
            </a:r>
          </a:p>
          <a:p>
            <a:pPr eaLnBrk="1" hangingPunct="1">
              <a:spcBef>
                <a:spcPct val="0"/>
              </a:spcBef>
              <a:buFontTx/>
              <a:buNone/>
            </a:pPr>
            <a:r>
              <a:rPr lang="ru-RU" altLang="ru-RU" sz="1000" b="1" i="1" dirty="0"/>
              <a:t>Что служит основанием для отказа в заключении контракта о прохождении военной службы?</a:t>
            </a:r>
          </a:p>
          <a:p>
            <a:pPr eaLnBrk="1" hangingPunct="1">
              <a:spcBef>
                <a:spcPct val="0"/>
              </a:spcBef>
              <a:buFontTx/>
              <a:buNone/>
            </a:pPr>
            <a:r>
              <a:rPr lang="ru-RU" altLang="ru-RU" sz="1000" dirty="0"/>
              <a:t>Основанием для отказа в заключении контракта о прохождении военной службы является:</a:t>
            </a:r>
          </a:p>
          <a:p>
            <a:pPr eaLnBrk="1" hangingPunct="1">
              <a:spcBef>
                <a:spcPct val="0"/>
              </a:spcBef>
              <a:buFontTx/>
              <a:buNone/>
            </a:pPr>
            <a:r>
              <a:rPr lang="ru-RU" altLang="ru-RU" sz="1000" dirty="0"/>
              <a:t>— отсутствие в воинской части (на корабле), учреждении или организации Вооруженных Сил РФ, других войск, федеральных органах (далее — воинская часть, если Законом РФ «О воинской обязанности и военной службе» не оговорено иное) вакантных воинских должностей в кадрах конкретной воинской части или конкретной должности в конкретной воинской части;</a:t>
            </a:r>
          </a:p>
          <a:p>
            <a:pPr eaLnBrk="1" hangingPunct="1">
              <a:spcBef>
                <a:spcPct val="0"/>
              </a:spcBef>
              <a:buFontTx/>
              <a:buNone/>
            </a:pPr>
            <a:r>
              <a:rPr lang="ru-RU" altLang="ru-RU" sz="1000" dirty="0"/>
              <a:t>— решение аттестационной комиссии, утвержденное командиром воинской части, о заключении контракта о прохождении военной службы с другим гражданином по итогам конкурсного отбора;</a:t>
            </a:r>
          </a:p>
          <a:p>
            <a:pPr eaLnBrk="1" hangingPunct="1">
              <a:spcBef>
                <a:spcPct val="0"/>
              </a:spcBef>
              <a:buFontTx/>
              <a:buNone/>
            </a:pPr>
            <a:r>
              <a:rPr lang="ru-RU" altLang="ru-RU" sz="1000" dirty="0"/>
              <a:t>— неполное соответствие гражданина требованиям, предъявляемым названным Законом к гражданам, поступающим на военную службу по контракту;</a:t>
            </a:r>
          </a:p>
          <a:p>
            <a:pPr eaLnBrk="1" hangingPunct="1">
              <a:spcBef>
                <a:spcPct val="0"/>
              </a:spcBef>
              <a:buFontTx/>
              <a:buNone/>
            </a:pPr>
            <a:r>
              <a:rPr lang="ru-RU" altLang="ru-RU" sz="1000" dirty="0"/>
              <a:t>— наличие у гражданина неснятой или непогашенной судимости.</a:t>
            </a:r>
          </a:p>
          <a:p>
            <a:pPr eaLnBrk="1" hangingPunct="1">
              <a:spcBef>
                <a:spcPct val="0"/>
              </a:spcBef>
              <a:buFontTx/>
              <a:buNone/>
            </a:pPr>
            <a:r>
              <a:rPr lang="ru-RU" altLang="ru-RU" sz="1000" dirty="0"/>
              <a:t>Основанием для отказа в заключении контракта о прохождении военной службы может служить наличие у граждан женского пола или у не состоящих в браке граждан мужского пола ребенка в возрасте до 8 лет (ст. 30 и 33 Закона РФ «О воинской обязанности и военной службе»).</a:t>
            </a:r>
          </a:p>
        </p:txBody>
      </p:sp>
      <p:sp>
        <p:nvSpPr>
          <p:cNvPr id="6" name="Rectangle 4"/>
          <p:cNvSpPr>
            <a:spLocks noChangeArrowheads="1"/>
          </p:cNvSpPr>
          <p:nvPr/>
        </p:nvSpPr>
        <p:spPr bwMode="auto">
          <a:xfrm>
            <a:off x="284163" y="225276"/>
            <a:ext cx="860831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Поступление граждан</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на </a:t>
            </a:r>
            <a:r>
              <a:rPr lang="ru-RU" altLang="ru-RU" b="1" dirty="0">
                <a:solidFill>
                  <a:srgbClr val="0070C0"/>
                </a:solidFill>
                <a:latin typeface="Times New Roman" panose="02020603050405020304" pitchFamily="18" charset="0"/>
                <a:cs typeface="Times New Roman" panose="02020603050405020304" pitchFamily="18" charset="0"/>
              </a:rPr>
              <a:t>военную </a:t>
            </a:r>
            <a:r>
              <a:rPr lang="ru-RU" altLang="ru-RU" b="1" dirty="0" smtClean="0">
                <a:solidFill>
                  <a:srgbClr val="0070C0"/>
                </a:solidFill>
                <a:latin typeface="Times New Roman" panose="02020603050405020304" pitchFamily="18" charset="0"/>
                <a:cs typeface="Times New Roman" panose="02020603050405020304" pitchFamily="18" charset="0"/>
              </a:rPr>
              <a:t>службу</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контракту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11585">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7412" name="Прямоугольник 1"/>
          <p:cNvSpPr>
            <a:spLocks noChangeArrowheads="1"/>
          </p:cNvSpPr>
          <p:nvPr/>
        </p:nvSpPr>
        <p:spPr bwMode="auto">
          <a:xfrm>
            <a:off x="642938" y="1844675"/>
            <a:ext cx="79930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000" b="1" i="1" dirty="0"/>
              <a:t>Можно ли обжаловать отказ в заключении контракта о прохождении военной службы?</a:t>
            </a:r>
          </a:p>
          <a:p>
            <a:pPr eaLnBrk="1" hangingPunct="1">
              <a:spcBef>
                <a:spcPct val="0"/>
              </a:spcBef>
              <a:buFontTx/>
              <a:buNone/>
            </a:pPr>
            <a:r>
              <a:rPr lang="ru-RU" altLang="ru-RU" sz="1000" dirty="0"/>
              <a:t>Да, отказ Министерства обороны Российской Федерации (министерства, государственного комитета или ведомства, в которых законом предусмотрена военная служба) в заключении контракта о прохождении военной службы может быть обжалован в суде (ст. 30 Закона РФ «О воинской обязанности и военной службе»).</a:t>
            </a:r>
          </a:p>
          <a:p>
            <a:pPr eaLnBrk="1" hangingPunct="1">
              <a:spcBef>
                <a:spcPct val="0"/>
              </a:spcBef>
              <a:buFontTx/>
              <a:buNone/>
            </a:pPr>
            <a:r>
              <a:rPr lang="ru-RU" altLang="ru-RU" sz="1000" b="1" i="1" dirty="0"/>
              <a:t>При каких условиях может быть расторгнут контракт?</a:t>
            </a:r>
          </a:p>
          <a:p>
            <a:pPr eaLnBrk="1" hangingPunct="1">
              <a:spcBef>
                <a:spcPct val="0"/>
              </a:spcBef>
              <a:buFontTx/>
              <a:buNone/>
            </a:pPr>
            <a:r>
              <a:rPr lang="ru-RU" altLang="ru-RU" sz="1000" dirty="0"/>
              <a:t>Контракт о прохождении военной службы может быть расторгнут досрочно с согласия подписавших его сторон в случае заключения военнослужащим иного вида контракта о прохождении военной службы.</a:t>
            </a:r>
          </a:p>
          <a:p>
            <a:pPr eaLnBrk="1" hangingPunct="1">
              <a:spcBef>
                <a:spcPct val="0"/>
              </a:spcBef>
              <a:buFontTx/>
              <a:buNone/>
            </a:pPr>
            <a:r>
              <a:rPr lang="ru-RU" altLang="ru-RU" sz="1000" dirty="0"/>
              <a:t>Мотивированными основаниями для расторжения контракта могут быть следующие:</a:t>
            </a:r>
          </a:p>
          <a:p>
            <a:pPr eaLnBrk="1" hangingPunct="1">
              <a:spcBef>
                <a:spcPct val="0"/>
              </a:spcBef>
              <a:buFontTx/>
              <a:buNone/>
            </a:pPr>
            <a:r>
              <a:rPr lang="ru-RU" altLang="ru-RU" sz="1000" dirty="0"/>
              <a:t>— несоответствие состояния здоровья предъявляемым военной службой требованиям;</a:t>
            </a:r>
          </a:p>
          <a:p>
            <a:pPr eaLnBrk="1" hangingPunct="1">
              <a:spcBef>
                <a:spcPct val="0"/>
              </a:spcBef>
              <a:buFontTx/>
              <a:buNone/>
            </a:pPr>
            <a:r>
              <a:rPr lang="ru-RU" altLang="ru-RU" sz="1000" dirty="0"/>
              <a:t>— организационно-штатные изменения;</a:t>
            </a:r>
          </a:p>
          <a:p>
            <a:pPr eaLnBrk="1" hangingPunct="1">
              <a:spcBef>
                <a:spcPct val="0"/>
              </a:spcBef>
              <a:buFontTx/>
              <a:buNone/>
            </a:pPr>
            <a:r>
              <a:rPr lang="ru-RU" altLang="ru-RU" sz="1000" dirty="0"/>
              <a:t>— личные причины, признанные руководством как уважительные.</a:t>
            </a:r>
          </a:p>
          <a:p>
            <a:pPr eaLnBrk="1" hangingPunct="1">
              <a:spcBef>
                <a:spcPct val="0"/>
              </a:spcBef>
              <a:buFontTx/>
              <a:buNone/>
            </a:pPr>
            <a:r>
              <a:rPr lang="ru-RU" altLang="ru-RU" sz="1000" dirty="0"/>
              <a:t>Военнослужащий вправе расторгнуть контракт и без наличия перечисленных выше причин. Однако в этом случае он лишается всех льгот, полагающихся ему при увольнении, за годы военной службы (ст. 33 Закона РФ «О воинской обязанности и военной службе»).</a:t>
            </a:r>
          </a:p>
          <a:p>
            <a:pPr eaLnBrk="1" hangingPunct="1">
              <a:spcBef>
                <a:spcPct val="0"/>
              </a:spcBef>
              <a:buFontTx/>
              <a:buNone/>
            </a:pPr>
            <a:endParaRPr lang="ru-RU" altLang="ru-RU" sz="1000" dirty="0"/>
          </a:p>
        </p:txBody>
      </p:sp>
      <p:sp>
        <p:nvSpPr>
          <p:cNvPr id="6" name="Rectangle 4"/>
          <p:cNvSpPr>
            <a:spLocks noChangeArrowheads="1"/>
          </p:cNvSpPr>
          <p:nvPr/>
        </p:nvSpPr>
        <p:spPr bwMode="auto">
          <a:xfrm>
            <a:off x="284163" y="225276"/>
            <a:ext cx="860831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Поступление граждан</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на </a:t>
            </a:r>
            <a:r>
              <a:rPr lang="ru-RU" altLang="ru-RU" b="1" dirty="0">
                <a:solidFill>
                  <a:srgbClr val="0070C0"/>
                </a:solidFill>
                <a:latin typeface="Times New Roman" panose="02020603050405020304" pitchFamily="18" charset="0"/>
                <a:cs typeface="Times New Roman" panose="02020603050405020304" pitchFamily="18" charset="0"/>
              </a:rPr>
              <a:t>военную </a:t>
            </a:r>
            <a:r>
              <a:rPr lang="ru-RU" altLang="ru-RU" b="1" dirty="0" smtClean="0">
                <a:solidFill>
                  <a:srgbClr val="0070C0"/>
                </a:solidFill>
                <a:latin typeface="Times New Roman" panose="02020603050405020304" pitchFamily="18" charset="0"/>
                <a:cs typeface="Times New Roman" panose="02020603050405020304" pitchFamily="18" charset="0"/>
              </a:rPr>
              <a:t>службу</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контракту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7734">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9459" name="Rectangle 4"/>
          <p:cNvSpPr>
            <a:spLocks noChangeArrowheads="1"/>
          </p:cNvSpPr>
          <p:nvPr/>
        </p:nvSpPr>
        <p:spPr bwMode="auto">
          <a:xfrm>
            <a:off x="284163" y="409942"/>
            <a:ext cx="860831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Нарушение правил</a:t>
            </a:r>
            <a:endParaRPr lang="en-US" altLang="ru-RU" sz="3600"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воинского </a:t>
            </a:r>
            <a:r>
              <a:rPr lang="ru-RU" altLang="ru-RU" sz="3600" b="1" dirty="0">
                <a:solidFill>
                  <a:srgbClr val="0070C0"/>
                </a:solidFill>
                <a:latin typeface="Times New Roman" panose="02020603050405020304" pitchFamily="18" charset="0"/>
                <a:cs typeface="Times New Roman" panose="02020603050405020304" pitchFamily="18" charset="0"/>
              </a:rPr>
              <a:t>учёта</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19460" name="Прямоугольник 1"/>
          <p:cNvSpPr>
            <a:spLocks noChangeArrowheads="1"/>
          </p:cNvSpPr>
          <p:nvPr/>
        </p:nvSpPr>
        <p:spPr bwMode="auto">
          <a:xfrm>
            <a:off x="642938" y="1844675"/>
            <a:ext cx="799306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000" b="1" dirty="0"/>
              <a:t>Выписка из «КОДЕКСА РОССИЙСКОЙ ФЕДЕРАЦИИ ОБ АДМИНИСТРАТИВНЫХ ПРАВОНАРУШЕНИЯХ»</a:t>
            </a:r>
            <a:endParaRPr lang="ru-RU" altLang="ru-RU" sz="1000" dirty="0"/>
          </a:p>
          <a:p>
            <a:pPr eaLnBrk="1" hangingPunct="1">
              <a:spcBef>
                <a:spcPct val="0"/>
              </a:spcBef>
              <a:buFontTx/>
              <a:buNone/>
            </a:pPr>
            <a:r>
              <a:rPr lang="ru-RU" altLang="ru-RU" sz="1000" b="1" dirty="0"/>
              <a:t>от 30 декабря 2001 года № 195-ФЗ</a:t>
            </a:r>
            <a:endParaRPr lang="ru-RU" altLang="ru-RU" sz="1000" dirty="0"/>
          </a:p>
          <a:p>
            <a:pPr eaLnBrk="1" hangingPunct="1">
              <a:spcBef>
                <a:spcPct val="0"/>
              </a:spcBef>
              <a:buFontTx/>
              <a:buNone/>
            </a:pPr>
            <a:r>
              <a:rPr lang="ru-RU" altLang="ru-RU" sz="1000" dirty="0"/>
              <a:t> </a:t>
            </a:r>
          </a:p>
          <a:p>
            <a:pPr>
              <a:buNone/>
            </a:pPr>
            <a:r>
              <a:rPr lang="ru-RU" sz="1000" b="1" dirty="0"/>
              <a:t>Статья 21.1. Непредставление в военный комиссариат или в иной орган, осуществляющий воинский учет, списков граждан, подлежащих первоначальной постановке на воинский </a:t>
            </a:r>
            <a:r>
              <a:rPr lang="ru-RU" sz="1000" b="1" dirty="0" smtClean="0"/>
              <a:t>учет</a:t>
            </a:r>
            <a:endParaRPr lang="ru-RU" sz="1000" dirty="0"/>
          </a:p>
          <a:p>
            <a:pPr>
              <a:buNone/>
            </a:pPr>
            <a:r>
              <a:rPr lang="ru-RU" sz="1000" dirty="0"/>
              <a:t>Непредставление руководителем или другим должностным лицом организации, а равно должностным лицом органа местного самоуправления, ответственными за военно-учетную работу, в установленный срок в военный комиссариат или в иной </a:t>
            </a:r>
            <a:r>
              <a:rPr lang="ru-RU" sz="1000" u="sng" dirty="0">
                <a:hlinkClick r:id="rId2" tooltip="Федеральный закон от 28.03.1998 N 53-ФЗ (ред. от 01.04.2020) &quot;О воинской обязанности и военной службе&quot; (с изм. и доп., вступ. в силу с 12.04.2020){КонсультантПлюс}"/>
              </a:rPr>
              <a:t>орган</a:t>
            </a:r>
            <a:r>
              <a:rPr lang="ru-RU" sz="1000" dirty="0"/>
              <a:t>, осуществляющий воинский учет, списков граждан, подлежащих первоначальной постановке на воинский учет, -</a:t>
            </a:r>
          </a:p>
          <a:p>
            <a:pPr>
              <a:buNone/>
            </a:pPr>
            <a:r>
              <a:rPr lang="ru-RU" sz="1000" dirty="0"/>
              <a:t>влечет наложение административного штрафа в размере от одной тысячи до трех тысяч рублей.</a:t>
            </a:r>
          </a:p>
          <a:p>
            <a:pPr>
              <a:buNone/>
            </a:pPr>
            <a:endParaRPr lang="ru-RU" sz="1000" dirty="0"/>
          </a:p>
          <a:p>
            <a:r>
              <a:rPr lang="ru-RU" sz="1000" b="1" dirty="0"/>
              <a:t>Статья 21.2. </a:t>
            </a:r>
            <a:r>
              <a:rPr lang="ru-RU" sz="1000" b="1" dirty="0" err="1"/>
              <a:t>Неоповещение</a:t>
            </a:r>
            <a:r>
              <a:rPr lang="ru-RU" sz="1000" b="1" dirty="0"/>
              <a:t> граждан о вызове их по повестке военного комиссариата или иного органа, осуществляющего воинский </a:t>
            </a:r>
            <a:r>
              <a:rPr lang="ru-RU" sz="1000" b="1" dirty="0" smtClean="0"/>
              <a:t>учет</a:t>
            </a:r>
            <a:r>
              <a:rPr lang="ru-RU" sz="1000" dirty="0"/>
              <a:t> </a:t>
            </a:r>
          </a:p>
          <a:p>
            <a:pPr>
              <a:buNone/>
            </a:pPr>
            <a:r>
              <a:rPr lang="ru-RU" sz="1000" dirty="0" err="1"/>
              <a:t>Неоповещение</a:t>
            </a:r>
            <a:r>
              <a:rPr lang="ru-RU" sz="1000" dirty="0"/>
              <a:t> руководителем или другим должностным лицом организации, а равно должностным лицом органа местного самоуправления, ответственными за военно-учетную работу, граждан о вызове их по повестке военного комиссариата или иного органа, осуществляющего воинский учет, а равно необеспечение гражданам возможности своевременной явки по вызову по повестке военного комиссариата или иного органа, осуществляющего воинский учет, -</a:t>
            </a:r>
          </a:p>
          <a:p>
            <a:pPr>
              <a:buNone/>
            </a:pPr>
            <a:r>
              <a:rPr lang="ru-RU" sz="1000" dirty="0"/>
              <a:t>влечет наложение административного штрафа в размере от одной тысячи до трех тысяч рублей.</a:t>
            </a:r>
          </a:p>
          <a:p>
            <a:pPr>
              <a:buNone/>
            </a:pPr>
            <a:endParaRPr lang="ru-RU" sz="1000" dirty="0"/>
          </a:p>
          <a:p>
            <a:pPr>
              <a:buNone/>
            </a:pPr>
            <a:r>
              <a:rPr lang="ru-RU" sz="1000" b="1" dirty="0"/>
              <a:t>Статья 21.3. Несвоевременное представление сведений об изменениях состава постоянно проживающих граждан или граждан, пребывающих более трех месяцев в месте временного пребывания, состоящих или обязанных состоять на воинском </a:t>
            </a:r>
            <a:r>
              <a:rPr lang="ru-RU" sz="1000" b="1" dirty="0" smtClean="0"/>
              <a:t>учете</a:t>
            </a:r>
            <a:endParaRPr lang="ru-RU" sz="1000" dirty="0"/>
          </a:p>
          <a:p>
            <a:pPr>
              <a:buNone/>
            </a:pPr>
            <a:r>
              <a:rPr lang="ru-RU" sz="1000" dirty="0"/>
              <a:t>Непредставление в установленный </a:t>
            </a:r>
            <a:r>
              <a:rPr lang="ru-RU" sz="1000" u="sng" dirty="0">
                <a:hlinkClick r:id="rId3" tooltip="Федеральный закон от 28.03.1998 N 53-ФЗ (ред. от 01.04.2020) &quot;О воинской обязанности и военной службе&quot; (с изм. и доп., вступ. в силу с 12.04.2020){КонсультантПлюс}"/>
              </a:rPr>
              <a:t>срок</a:t>
            </a:r>
            <a:r>
              <a:rPr lang="ru-RU" sz="1000" dirty="0"/>
              <a:t> руководителем или другим ответственным за военно-учетную работу должностным лицом организации, осуществляющей эксплуатацию жилых помещений, в военный комиссариат или в иной орган, осуществляющий воинский учет, сведений об изменениях состава постоянно проживающих граждан или граждан, пребывающих более трех месяцев в месте временного пребывания, состоящих или обязанных состоять на воинском учете, -</a:t>
            </a:r>
          </a:p>
          <a:p>
            <a:pPr>
              <a:buNone/>
            </a:pPr>
            <a:r>
              <a:rPr lang="ru-RU" sz="1000" dirty="0"/>
              <a:t>влечет наложение административного штрафа в размере от одной тысячи до трех тысяч рублей</a:t>
            </a:r>
            <a:r>
              <a:rPr lang="ru-RU" sz="1000" dirty="0" smtClean="0"/>
              <a:t>.</a:t>
            </a:r>
            <a:r>
              <a:rPr lang="ru-RU" altLang="ru-RU" sz="1000" dirty="0"/>
              <a:t> </a:t>
            </a:r>
          </a:p>
        </p:txBody>
      </p:sp>
    </p:spTree>
  </p:cSld>
  <p:clrMapOvr>
    <a:masterClrMapping/>
  </p:clrMapOvr>
  <p:transition spd="med" advTm="8324">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Прямоугольник 1"/>
          <p:cNvSpPr>
            <a:spLocks noChangeArrowheads="1"/>
          </p:cNvSpPr>
          <p:nvPr/>
        </p:nvSpPr>
        <p:spPr bwMode="auto">
          <a:xfrm>
            <a:off x="611560" y="1857524"/>
            <a:ext cx="7993062"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ru-RU" sz="1000" b="1" dirty="0"/>
              <a:t>Статья 21.4. Несообщение сведений о гражданах, состоящих или обязанных состоять на воинском учете</a:t>
            </a:r>
          </a:p>
          <a:p>
            <a:pPr>
              <a:buNone/>
            </a:pPr>
            <a:endParaRPr lang="ru-RU" sz="1000" dirty="0"/>
          </a:p>
          <a:p>
            <a:pPr>
              <a:buNone/>
            </a:pPr>
            <a:r>
              <a:rPr lang="ru-RU" sz="1000" dirty="0"/>
              <a:t>1. Несообщение в установленный </a:t>
            </a:r>
            <a:r>
              <a:rPr lang="ru-RU" sz="1000" u="sng" dirty="0">
                <a:hlinkClick r:id="rId2" tooltip="Федеральный закон от 28.03.1998 N 53-ФЗ (ред. от 01.04.2020) &quot;О воинской обязанности и военной службе&quot; (с изм. и доп., вступ. в силу с 12.04.2020){КонсультантПлюс}"/>
              </a:rPr>
              <a:t>срок</a:t>
            </a:r>
            <a:r>
              <a:rPr lang="ru-RU" sz="1000" dirty="0"/>
              <a:t> должностным лицом органа государственной службы медико-социальной экспертизы в военный комиссариат или в иной орган, осуществляющий воинский учет, сведений о признании граждан, состоящих или обязанных состоять на воинском учете, инвалидами -</a:t>
            </a:r>
          </a:p>
          <a:p>
            <a:pPr>
              <a:buNone/>
            </a:pPr>
            <a:r>
              <a:rPr lang="ru-RU" sz="1000" dirty="0"/>
              <a:t>влечет наложение административного штрафа в размере от одной тысячи до трех тысяч рублей.</a:t>
            </a:r>
          </a:p>
          <a:p>
            <a:pPr>
              <a:buNone/>
            </a:pPr>
            <a:r>
              <a:rPr lang="ru-RU" sz="1000" dirty="0" smtClean="0"/>
              <a:t>2</a:t>
            </a:r>
            <a:r>
              <a:rPr lang="ru-RU" sz="1000" dirty="0"/>
              <a:t>. Несообщение в установленный </a:t>
            </a:r>
            <a:r>
              <a:rPr lang="ru-RU" sz="1000" u="sng" dirty="0">
                <a:hlinkClick r:id="rId3" tooltip="Федеральный закон от 28.03.1998 N 53-ФЗ (ред. от 01.04.2020) &quot;О воинской обязанности и военной службе&quot; (с изм. и доп., вступ. в силу с 12.04.2020){КонсультантПлюс}"/>
              </a:rPr>
              <a:t>срок</a:t>
            </a:r>
            <a:r>
              <a:rPr lang="ru-RU" sz="1000" dirty="0"/>
              <a:t> должностным лицом органа записи актов гражданского состояния в военный комиссариат или в иной орган, осуществляющий воинский учет, </a:t>
            </a:r>
            <a:r>
              <a:rPr lang="ru-RU" sz="1000" u="sng" dirty="0">
                <a:hlinkClick r:id="rId4" tooltip="Приказ Министра обороны РФ от 02.10.2007 N 400 (ред. от 29.06.2012) &quot;О мерах по реализации Постановления Правительства Российской Федерации от 11 ноября 2006 г. N 663&quot; (вместе с &quot;Инструкцией по подготовке и проведению мероприятий, связанных с призывом на "/>
              </a:rPr>
              <a:t>сведений</a:t>
            </a:r>
            <a:r>
              <a:rPr lang="ru-RU" sz="1000" dirty="0"/>
              <a:t> о внесении изменений в записи актов гражданского состояния граждан, состоящих или обязанных состоять на воинском учете, -</a:t>
            </a:r>
          </a:p>
          <a:p>
            <a:pPr>
              <a:buNone/>
            </a:pPr>
            <a:r>
              <a:rPr lang="ru-RU" sz="1000" dirty="0"/>
              <a:t>влечет наложение административного штрафа в размере от одной тысячи до трех тысяч рублей.</a:t>
            </a:r>
          </a:p>
          <a:p>
            <a:pPr>
              <a:buNone/>
            </a:pPr>
            <a:r>
              <a:rPr lang="ru-RU" sz="1000" dirty="0" smtClean="0"/>
              <a:t>3</a:t>
            </a:r>
            <a:r>
              <a:rPr lang="ru-RU" sz="1000" dirty="0"/>
              <a:t>. Несообщение руководителем или другим ответственным за военно-учетную работу должностным лицом организации в военный комиссариат или в иной орган, осуществляющий воинский учет, </a:t>
            </a:r>
            <a:r>
              <a:rPr lang="ru-RU" sz="1000" u="sng" dirty="0">
                <a:hlinkClick r:id="rId5" tooltip="Постановление Правительства РФ от 27.11.2006 N 719 (ред. от 21.05.2020) &quot;Об утверждении Положения о воинском учете&quot;{КонсультантПлюс}"/>
              </a:rPr>
              <a:t>сведений</a:t>
            </a:r>
            <a:r>
              <a:rPr lang="ru-RU" sz="1000" dirty="0"/>
              <a:t> о принятых на работу (учебу) либо об уволенных с работы (отчисленных из образовательных организаций) гражданах, состоящих или обязанных состоять, но не состоящих на воинском учете, -</a:t>
            </a:r>
          </a:p>
          <a:p>
            <a:pPr>
              <a:buNone/>
            </a:pPr>
            <a:r>
              <a:rPr lang="ru-RU" sz="1000" dirty="0" smtClean="0"/>
              <a:t>влечет </a:t>
            </a:r>
            <a:r>
              <a:rPr lang="ru-RU" sz="1000" dirty="0"/>
              <a:t>наложение административного штрафа в размере от одной тысячи до пяти тысяч рублей</a:t>
            </a:r>
            <a:r>
              <a:rPr lang="ru-RU" sz="1000" dirty="0" smtClean="0"/>
              <a:t>.</a:t>
            </a:r>
          </a:p>
          <a:p>
            <a:pPr>
              <a:buNone/>
            </a:pPr>
            <a:endParaRPr lang="ru-RU" sz="1000" dirty="0"/>
          </a:p>
          <a:p>
            <a:pPr>
              <a:buNone/>
            </a:pPr>
            <a:r>
              <a:rPr lang="ru-RU" sz="1000" b="1" dirty="0" smtClean="0"/>
              <a:t>Статья </a:t>
            </a:r>
            <a:r>
              <a:rPr lang="ru-RU" sz="1000" b="1" dirty="0"/>
              <a:t>21.5. Неисполнение гражданами обязанностей по воинскому учету</a:t>
            </a:r>
          </a:p>
          <a:p>
            <a:pPr>
              <a:buNone/>
            </a:pPr>
            <a:r>
              <a:rPr lang="ru-RU" sz="1000" dirty="0"/>
              <a:t> </a:t>
            </a:r>
          </a:p>
          <a:p>
            <a:pPr>
              <a:buNone/>
            </a:pPr>
            <a:r>
              <a:rPr lang="ru-RU" sz="1000" dirty="0"/>
              <a:t>Неявка гражданина, состоящего или обязанного состоять на воинском учете, по вызову (повестке) военного комиссариата или иного органа, осуществляющего воинский учет, в установленные время и место без </a:t>
            </a:r>
            <a:r>
              <a:rPr lang="ru-RU" sz="1000" u="sng" dirty="0">
                <a:hlinkClick r:id="rId6" tooltip="Федеральный закон от 28.03.1998 N 53-ФЗ (ред. от 01.04.2020) &quot;О воинской обязанности и военной службе&quot; (с изм. и доп., вступ. в силу с 12.04.2020){КонсультантПлюс}"/>
              </a:rPr>
              <a:t>уважительной причины</a:t>
            </a:r>
            <a:r>
              <a:rPr lang="ru-RU" sz="1000" dirty="0"/>
              <a:t>, неявка в установленный </a:t>
            </a:r>
            <a:r>
              <a:rPr lang="ru-RU" sz="1000" u="sng" dirty="0">
                <a:hlinkClick r:id="rId7" tooltip="Федеральный закон от 28.03.1998 N 53-ФЗ (ред. от 01.04.2020) &quot;О воинской обязанности и военной службе&quot; (с изм. и доп., вступ. в силу с 12.04.2020){КонсультантПлюс}"/>
              </a:rPr>
              <a:t>срок</a:t>
            </a:r>
            <a:r>
              <a:rPr lang="ru-RU" sz="1000" dirty="0"/>
              <a:t> в военный комиссариат для постановки на воинский учет, снятия с воинского учета и внесения изменений в документы воинского учета при переезде на новое место жительства, расположенное за пределами территории муниципального образования, место пребывания на срок более трех месяцев либо выезде из Российской Федерации на срок более шести месяцев или въезде в Российскую Федерацию, а равно несообщение в установленный </a:t>
            </a:r>
            <a:r>
              <a:rPr lang="ru-RU" sz="1000" u="sng" dirty="0">
                <a:hlinkClick r:id="rId8" tooltip="Федеральный закон от 28.03.1998 N 53-ФЗ (ред. от 01.04.2020) &quot;О воинской обязанности и военной службе&quot; (с изм. и доп., вступ. в силу с 12.04.2020){КонсультантПлюс}"/>
              </a:rPr>
              <a:t>срок</a:t>
            </a:r>
            <a:r>
              <a:rPr lang="ru-RU" sz="1000" dirty="0"/>
              <a:t> в военный комиссариат или в иной орган, осуществляющий воинский учет, об изменении семейного положения, образования, места работы или должности, о переезде на новое место жительства, расположенное в пределах территории муниципального образования, или место пребывания -</a:t>
            </a:r>
          </a:p>
          <a:p>
            <a:pPr>
              <a:buNone/>
            </a:pPr>
            <a:r>
              <a:rPr lang="ru-RU" sz="1000" dirty="0" smtClean="0"/>
              <a:t>влечет </a:t>
            </a:r>
            <a:r>
              <a:rPr lang="ru-RU" sz="1000" dirty="0"/>
              <a:t>предупреждение или наложение административного штрафа в размере от пятисот до трех тысяч рублей.</a:t>
            </a:r>
          </a:p>
          <a:p>
            <a:pPr algn="just" eaLnBrk="1" hangingPunct="1">
              <a:spcBef>
                <a:spcPct val="0"/>
              </a:spcBef>
              <a:buFontTx/>
              <a:buNone/>
            </a:pPr>
            <a:r>
              <a:rPr lang="ru-RU" altLang="ru-RU" sz="1000" b="1" dirty="0"/>
              <a:t> </a:t>
            </a:r>
            <a:endParaRPr lang="ru-RU" altLang="ru-RU" sz="1000" dirty="0"/>
          </a:p>
          <a:p>
            <a:pPr algn="just" eaLnBrk="1" hangingPunct="1">
              <a:spcBef>
                <a:spcPct val="0"/>
              </a:spcBef>
              <a:buFontTx/>
              <a:buNone/>
            </a:pPr>
            <a:endParaRPr lang="ru-RU" altLang="ru-RU" sz="1000" dirty="0"/>
          </a:p>
          <a:p>
            <a:pPr algn="just" eaLnBrk="1" hangingPunct="1">
              <a:spcBef>
                <a:spcPct val="0"/>
              </a:spcBef>
              <a:buFontTx/>
              <a:buNone/>
            </a:pPr>
            <a:r>
              <a:rPr lang="ru-RU" altLang="ru-RU" sz="1000" dirty="0"/>
              <a:t> </a:t>
            </a:r>
          </a:p>
          <a:p>
            <a:pPr algn="just" eaLnBrk="1" hangingPunct="1">
              <a:spcBef>
                <a:spcPct val="0"/>
              </a:spcBef>
              <a:buFontTx/>
              <a:buNone/>
            </a:pPr>
            <a:endParaRPr lang="ru-RU" altLang="ru-RU" sz="1000" dirty="0"/>
          </a:p>
        </p:txBody>
      </p:sp>
      <p:sp>
        <p:nvSpPr>
          <p:cNvPr id="6" name="Rectangle 4"/>
          <p:cNvSpPr>
            <a:spLocks noChangeArrowheads="1"/>
          </p:cNvSpPr>
          <p:nvPr/>
        </p:nvSpPr>
        <p:spPr bwMode="auto">
          <a:xfrm>
            <a:off x="284163" y="409942"/>
            <a:ext cx="860831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Нарушение правил</a:t>
            </a:r>
            <a:endParaRPr lang="en-US" altLang="ru-RU" sz="3600"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воинского </a:t>
            </a:r>
            <a:r>
              <a:rPr lang="ru-RU" altLang="ru-RU" sz="3600" b="1" dirty="0">
                <a:solidFill>
                  <a:srgbClr val="0070C0"/>
                </a:solidFill>
                <a:latin typeface="Times New Roman" panose="02020603050405020304" pitchFamily="18" charset="0"/>
                <a:cs typeface="Times New Roman" panose="02020603050405020304" pitchFamily="18" charset="0"/>
              </a:rPr>
              <a:t>учёта</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8092">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1"/>
          <p:cNvSpPr>
            <a:spLocks noChangeArrowheads="1"/>
          </p:cNvSpPr>
          <p:nvPr/>
        </p:nvSpPr>
        <p:spPr bwMode="auto">
          <a:xfrm>
            <a:off x="642938" y="1844675"/>
            <a:ext cx="7993062"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ru-RU" sz="1000" b="1" dirty="0" smtClean="0"/>
              <a:t>Статья </a:t>
            </a:r>
            <a:r>
              <a:rPr lang="ru-RU" sz="1000" b="1" dirty="0"/>
              <a:t>21.6. Уклонение от медицинского обследования</a:t>
            </a:r>
          </a:p>
          <a:p>
            <a:pPr>
              <a:buNone/>
            </a:pPr>
            <a:endParaRPr lang="ru-RU" sz="1000" dirty="0"/>
          </a:p>
          <a:p>
            <a:pPr>
              <a:buNone/>
            </a:pPr>
            <a:r>
              <a:rPr lang="ru-RU" sz="1000" dirty="0"/>
              <a:t>Уклонение гражданина от </a:t>
            </a:r>
            <a:r>
              <a:rPr lang="ru-RU" sz="1000" u="sng" dirty="0">
                <a:hlinkClick r:id="rId2" tooltip="Федеральный закон от 28.03.1998 N 53-ФЗ (ред. от 01.04.2020) &quot;О воинской обязанности и военной службе&quot; (с изм. и доп., вступ. в силу с 12.04.2020){КонсультантПлюс}"/>
              </a:rPr>
              <a:t>медицинского освидетельствования</a:t>
            </a:r>
            <a:r>
              <a:rPr lang="ru-RU" sz="1000" dirty="0"/>
              <a:t> либо обследования по направлению комиссии по постановке граждан на воинский учет или от </a:t>
            </a:r>
            <a:r>
              <a:rPr lang="ru-RU" sz="1000" u="sng" dirty="0">
                <a:hlinkClick r:id="rId3" tooltip="Федеральный закон от 28.03.1998 N 53-ФЗ (ред. от 01.04.2020) &quot;О воинской обязанности и военной службе&quot; (с изм. и доп., вступ. в силу с 12.04.2020){КонсультантПлюс}"/>
              </a:rPr>
              <a:t>медицинского обследования</a:t>
            </a:r>
            <a:r>
              <a:rPr lang="ru-RU" sz="1000" dirty="0"/>
              <a:t> по направлению призывной комиссии -</a:t>
            </a:r>
          </a:p>
          <a:p>
            <a:pPr>
              <a:buNone/>
            </a:pPr>
            <a:r>
              <a:rPr lang="ru-RU" sz="1000" dirty="0"/>
              <a:t>влечет предупреждение или наложение административного штрафа в размере от пятисот до трех тысяч рублей.</a:t>
            </a:r>
          </a:p>
          <a:p>
            <a:pPr>
              <a:buNone/>
            </a:pPr>
            <a:r>
              <a:rPr lang="ru-RU" sz="1000" dirty="0"/>
              <a:t> </a:t>
            </a:r>
          </a:p>
          <a:p>
            <a:pPr>
              <a:buNone/>
            </a:pPr>
            <a:r>
              <a:rPr lang="ru-RU" sz="1000" b="1" dirty="0"/>
              <a:t>Статья 21.7. Умышленные </a:t>
            </a:r>
            <a:r>
              <a:rPr lang="ru-RU" sz="1000" b="1" u="sng" dirty="0">
                <a:hlinkClick r:id="rId4" tooltip="Федеральный закон от 28.03.1998 N 53-ФЗ (ред. от 01.04.2020) &quot;О воинской обязанности и военной службе&quot; (с изм. и доп., вступ. в силу с 12.04.2020){КонсультантПлюс}"/>
              </a:rPr>
              <a:t>порча или утрата</a:t>
            </a:r>
            <a:r>
              <a:rPr lang="ru-RU" sz="1000" b="1" dirty="0"/>
              <a:t> документов воинского учета</a:t>
            </a:r>
          </a:p>
          <a:p>
            <a:pPr>
              <a:buNone/>
            </a:pPr>
            <a:r>
              <a:rPr lang="ru-RU" sz="1000" dirty="0"/>
              <a:t> </a:t>
            </a:r>
          </a:p>
          <a:p>
            <a:pPr>
              <a:buNone/>
            </a:pPr>
            <a:r>
              <a:rPr lang="ru-RU" sz="1000" dirty="0" smtClean="0"/>
              <a:t>Умышленные порча </a:t>
            </a:r>
            <a:r>
              <a:rPr lang="ru-RU" sz="1000" dirty="0"/>
              <a:t>или уничтожение удостоверения гражданина, подлежащего призыву на военную службу, военного билета (временного удостоверения, выданного взамен военного билета), справки взамен военного билета и персональной электронной карты, а также небрежное хранение удостоверения гражданина, подлежащего призыву на военную службу, военного билета (временного удостоверения, выданного взамен военного билета), справки взамен военного билета и персональной электронной карты, повлекшее их утрату, -</a:t>
            </a:r>
          </a:p>
          <a:p>
            <a:pPr>
              <a:buNone/>
            </a:pPr>
            <a:r>
              <a:rPr lang="ru-RU" sz="1000" smtClean="0"/>
              <a:t>влечет </a:t>
            </a:r>
            <a:r>
              <a:rPr lang="ru-RU" sz="1000" dirty="0"/>
              <a:t>предупреждение или наложение административного штрафа в размере от пятисот до трех тысяч рублей.</a:t>
            </a:r>
          </a:p>
          <a:p>
            <a:pPr algn="just" eaLnBrk="1" hangingPunct="1">
              <a:spcBef>
                <a:spcPct val="0"/>
              </a:spcBef>
              <a:buFontTx/>
              <a:buNone/>
            </a:pPr>
            <a:endParaRPr lang="ru-RU" altLang="ru-RU" sz="1000" dirty="0"/>
          </a:p>
        </p:txBody>
      </p:sp>
      <p:sp>
        <p:nvSpPr>
          <p:cNvPr id="6" name="Rectangle 4"/>
          <p:cNvSpPr>
            <a:spLocks noChangeArrowheads="1"/>
          </p:cNvSpPr>
          <p:nvPr/>
        </p:nvSpPr>
        <p:spPr bwMode="auto">
          <a:xfrm>
            <a:off x="284163" y="409942"/>
            <a:ext cx="860831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Нарушение правил</a:t>
            </a:r>
            <a:endParaRPr lang="en-US" altLang="ru-RU" sz="3600"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воинского </a:t>
            </a:r>
            <a:r>
              <a:rPr lang="ru-RU" altLang="ru-RU" sz="3600" b="1" dirty="0">
                <a:solidFill>
                  <a:srgbClr val="0070C0"/>
                </a:solidFill>
                <a:latin typeface="Times New Roman" panose="02020603050405020304" pitchFamily="18" charset="0"/>
                <a:cs typeface="Times New Roman" panose="02020603050405020304" pitchFamily="18" charset="0"/>
              </a:rPr>
              <a:t>учёта</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8209">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23555" name="Rectangle 4"/>
          <p:cNvSpPr>
            <a:spLocks noChangeArrowheads="1"/>
          </p:cNvSpPr>
          <p:nvPr/>
        </p:nvSpPr>
        <p:spPr bwMode="auto">
          <a:xfrm>
            <a:off x="284163" y="409575"/>
            <a:ext cx="860831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Документы воинского</a:t>
            </a:r>
            <a:endParaRPr lang="en-US" altLang="ru-RU" sz="3600"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учета </a:t>
            </a:r>
            <a:r>
              <a:rPr lang="ru-RU" altLang="ru-RU" sz="3600" b="1" dirty="0">
                <a:solidFill>
                  <a:srgbClr val="0070C0"/>
                </a:solidFill>
                <a:latin typeface="Times New Roman" panose="02020603050405020304" pitchFamily="18" charset="0"/>
                <a:cs typeface="Times New Roman" panose="02020603050405020304" pitchFamily="18" charset="0"/>
              </a:rPr>
              <a:t>и их названия</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23556" name="Прямоугольник 1"/>
          <p:cNvSpPr>
            <a:spLocks noChangeArrowheads="1"/>
          </p:cNvSpPr>
          <p:nvPr/>
        </p:nvSpPr>
        <p:spPr bwMode="auto">
          <a:xfrm>
            <a:off x="642938" y="1844675"/>
            <a:ext cx="79930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000"/>
          </a:p>
          <a:p>
            <a:pPr eaLnBrk="1" hangingPunct="1">
              <a:spcBef>
                <a:spcPct val="0"/>
              </a:spcBef>
              <a:buFontTx/>
              <a:buNone/>
            </a:pPr>
            <a:r>
              <a:rPr lang="ru-RU" altLang="ru-RU" sz="1000"/>
              <a:t> </a:t>
            </a:r>
          </a:p>
          <a:p>
            <a:pPr eaLnBrk="1" hangingPunct="1">
              <a:spcBef>
                <a:spcPct val="0"/>
              </a:spcBef>
              <a:buFontTx/>
              <a:buNone/>
            </a:pPr>
            <a:endParaRPr lang="ru-RU" altLang="ru-RU" sz="1000"/>
          </a:p>
        </p:txBody>
      </p:sp>
      <p:pic>
        <p:nvPicPr>
          <p:cNvPr id="2355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b="36877"/>
          <a:stretch>
            <a:fillRect/>
          </a:stretch>
        </p:blipFill>
        <p:spPr bwMode="auto">
          <a:xfrm>
            <a:off x="1455738" y="1844675"/>
            <a:ext cx="6442075"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7764">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24580" name="Прямоугольник 1"/>
          <p:cNvSpPr>
            <a:spLocks noChangeArrowheads="1"/>
          </p:cNvSpPr>
          <p:nvPr/>
        </p:nvSpPr>
        <p:spPr bwMode="auto">
          <a:xfrm>
            <a:off x="642938" y="1844675"/>
            <a:ext cx="79930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000"/>
          </a:p>
          <a:p>
            <a:pPr eaLnBrk="1" hangingPunct="1">
              <a:spcBef>
                <a:spcPct val="0"/>
              </a:spcBef>
              <a:buFontTx/>
              <a:buNone/>
            </a:pPr>
            <a:r>
              <a:rPr lang="ru-RU" altLang="ru-RU" sz="1000"/>
              <a:t> </a:t>
            </a:r>
          </a:p>
          <a:p>
            <a:pPr eaLnBrk="1" hangingPunct="1">
              <a:spcBef>
                <a:spcPct val="0"/>
              </a:spcBef>
              <a:buFontTx/>
              <a:buNone/>
            </a:pPr>
            <a:endParaRPr lang="ru-RU" altLang="ru-RU" sz="1000"/>
          </a:p>
        </p:txBody>
      </p:sp>
      <p:pic>
        <p:nvPicPr>
          <p:cNvPr id="245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b="96417"/>
          <a:stretch>
            <a:fillRect/>
          </a:stretch>
        </p:blipFill>
        <p:spPr bwMode="auto">
          <a:xfrm>
            <a:off x="1455738" y="1855788"/>
            <a:ext cx="64420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t="62144"/>
          <a:stretch>
            <a:fillRect/>
          </a:stretch>
        </p:blipFill>
        <p:spPr bwMode="auto">
          <a:xfrm>
            <a:off x="1455738" y="2036259"/>
            <a:ext cx="644207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284163" y="409575"/>
            <a:ext cx="860831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Документы воинского</a:t>
            </a:r>
            <a:endParaRPr lang="en-US" altLang="ru-RU" sz="3600"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3600" b="1" dirty="0" smtClean="0">
                <a:solidFill>
                  <a:srgbClr val="0070C0"/>
                </a:solidFill>
                <a:latin typeface="Times New Roman" panose="02020603050405020304" pitchFamily="18" charset="0"/>
                <a:cs typeface="Times New Roman" panose="02020603050405020304" pitchFamily="18" charset="0"/>
              </a:rPr>
              <a:t>учета </a:t>
            </a:r>
            <a:r>
              <a:rPr lang="ru-RU" altLang="ru-RU" sz="3600" b="1" dirty="0">
                <a:solidFill>
                  <a:srgbClr val="0070C0"/>
                </a:solidFill>
                <a:latin typeface="Times New Roman" panose="02020603050405020304" pitchFamily="18" charset="0"/>
                <a:cs typeface="Times New Roman" panose="02020603050405020304" pitchFamily="18" charset="0"/>
              </a:rPr>
              <a:t>и их названия</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8758">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88939" y="358775"/>
            <a:ext cx="8431534"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Порядок прохождения</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военных </a:t>
            </a:r>
            <a:r>
              <a:rPr lang="ru-RU" altLang="ru-RU" b="1" dirty="0">
                <a:solidFill>
                  <a:srgbClr val="0070C0"/>
                </a:solidFill>
                <a:latin typeface="Times New Roman" panose="02020603050405020304" pitchFamily="18" charset="0"/>
                <a:cs typeface="Times New Roman" panose="02020603050405020304" pitchFamily="18" charset="0"/>
              </a:rPr>
              <a:t>специальных сборов</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26628" name="Прямоугольник 1"/>
          <p:cNvSpPr>
            <a:spLocks noChangeArrowheads="1"/>
          </p:cNvSpPr>
          <p:nvPr/>
        </p:nvSpPr>
        <p:spPr bwMode="auto">
          <a:xfrm>
            <a:off x="608175" y="1628800"/>
            <a:ext cx="79930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000" b="1" dirty="0"/>
              <a:t>Порядок прохождения военных сборов</a:t>
            </a:r>
          </a:p>
          <a:p>
            <a:pPr algn="just" eaLnBrk="1" hangingPunct="1">
              <a:spcBef>
                <a:spcPct val="0"/>
              </a:spcBef>
              <a:buFontTx/>
              <a:buNone/>
            </a:pPr>
            <a:endParaRPr lang="ru-RU" altLang="ru-RU" sz="1000" dirty="0"/>
          </a:p>
          <a:p>
            <a:pPr algn="just" eaLnBrk="1" hangingPunct="1">
              <a:spcBef>
                <a:spcPct val="0"/>
              </a:spcBef>
              <a:buFontTx/>
              <a:buNone/>
            </a:pPr>
            <a:r>
              <a:rPr lang="ru-RU" altLang="ru-RU" sz="1000" b="1" dirty="0"/>
              <a:t>Цель и продолжительность военных сборов</a:t>
            </a:r>
            <a:endParaRPr lang="ru-RU" altLang="ru-RU" sz="1000" dirty="0"/>
          </a:p>
          <a:p>
            <a:pPr algn="just" eaLnBrk="1" hangingPunct="1">
              <a:spcBef>
                <a:spcPct val="0"/>
              </a:spcBef>
              <a:buFontTx/>
              <a:buNone/>
            </a:pPr>
            <a:r>
              <a:rPr lang="ru-RU" altLang="ru-RU" sz="1000" dirty="0"/>
              <a:t>Граждане, пребывающие в запасе, призываются на военные сборы для подготовки или переподготовки к военной службе. Проведение военных сборов в иных целях не допускается. Время, место и сроки проведения военных сборов определяются Министерством обороны РФ.</a:t>
            </a:r>
          </a:p>
          <a:p>
            <a:pPr algn="just" eaLnBrk="1" hangingPunct="1">
              <a:spcBef>
                <a:spcPct val="0"/>
              </a:spcBef>
              <a:buFontTx/>
              <a:buNone/>
            </a:pPr>
            <a:r>
              <a:rPr lang="ru-RU" altLang="ru-RU" sz="1000" dirty="0"/>
              <a:t>Продолжительность каждого военного сбора не может превышать </a:t>
            </a:r>
            <a:r>
              <a:rPr lang="ru-RU" altLang="ru-RU" sz="1000" b="1" dirty="0">
                <a:solidFill>
                  <a:srgbClr val="FF0000"/>
                </a:solidFill>
              </a:rPr>
              <a:t>2 месяцев</a:t>
            </a:r>
            <a:r>
              <a:rPr lang="ru-RU" altLang="ru-RU" sz="1000" dirty="0"/>
              <a:t>. Общая продолжительность военных сборов, к которым привлекается гражданин за время пребывания в запасе, не должна превышать </a:t>
            </a:r>
            <a:r>
              <a:rPr lang="ru-RU" altLang="ru-RU" sz="1000" b="1" dirty="0">
                <a:solidFill>
                  <a:srgbClr val="FF0000"/>
                </a:solidFill>
              </a:rPr>
              <a:t>12 месяцев</a:t>
            </a:r>
            <a:r>
              <a:rPr lang="ru-RU" altLang="ru-RU" sz="1000" dirty="0"/>
              <a:t>. Интервал между военными сборами, к которым привлекается гражданин, пребывающий в запасе, должен быть не менее </a:t>
            </a:r>
            <a:r>
              <a:rPr lang="ru-RU" altLang="ru-RU" sz="1000" b="1" dirty="0">
                <a:solidFill>
                  <a:srgbClr val="FF0000"/>
                </a:solidFill>
              </a:rPr>
              <a:t>3 лет</a:t>
            </a:r>
            <a:r>
              <a:rPr lang="ru-RU" altLang="ru-RU" sz="1000" dirty="0"/>
              <a:t>.</a:t>
            </a:r>
          </a:p>
          <a:p>
            <a:pPr algn="just" eaLnBrk="1" hangingPunct="1">
              <a:spcBef>
                <a:spcPct val="0"/>
              </a:spcBef>
              <a:buFontTx/>
              <a:buNone/>
            </a:pPr>
            <a:r>
              <a:rPr lang="ru-RU" altLang="ru-RU" sz="1000" dirty="0"/>
              <a:t>Продолжительность военных сборов засчитывается в общую продолжительность военной службы граждан (ст. 52 Закона РФ «О воинской обязанности и военной службе»).</a:t>
            </a:r>
          </a:p>
          <a:p>
            <a:pPr algn="just" eaLnBrk="1" hangingPunct="1">
              <a:spcBef>
                <a:spcPct val="0"/>
              </a:spcBef>
              <a:buFontTx/>
              <a:buNone/>
            </a:pPr>
            <a:r>
              <a:rPr lang="ru-RU" altLang="ru-RU" sz="1000" b="1" dirty="0"/>
              <a:t>Порядок прохождения военных сборов</a:t>
            </a:r>
            <a:endParaRPr lang="ru-RU" altLang="ru-RU" sz="1000" dirty="0"/>
          </a:p>
          <a:p>
            <a:pPr algn="just" eaLnBrk="1" hangingPunct="1">
              <a:spcBef>
                <a:spcPct val="0"/>
              </a:spcBef>
              <a:buFontTx/>
              <a:buNone/>
            </a:pPr>
            <a:r>
              <a:rPr lang="ru-RU" altLang="ru-RU" sz="1000" dirty="0"/>
              <a:t>Порядок прохождения военных сборов гражданами, пребывающими в запасе, определяется Законом РФ «О воинской обязанности и военной службе» и Положением о порядке проведения военных сборов, утверждаемым Правительством РФ по представлению министра обороны РФ.</a:t>
            </a:r>
          </a:p>
          <a:p>
            <a:pPr algn="just" eaLnBrk="1" hangingPunct="1">
              <a:spcBef>
                <a:spcPct val="0"/>
              </a:spcBef>
              <a:buFontTx/>
              <a:buNone/>
            </a:pPr>
            <a:r>
              <a:rPr lang="ru-RU" altLang="ru-RU" sz="1000" dirty="0"/>
              <a:t>Материальное обеспечение граждан, находящихся на военных сборах, осуществляется в порядке и размерах, определяемых Положением о порядке проведения военных сборов.</a:t>
            </a:r>
          </a:p>
          <a:p>
            <a:pPr algn="just" eaLnBrk="1" hangingPunct="1">
              <a:spcBef>
                <a:spcPct val="0"/>
              </a:spcBef>
              <a:buFontTx/>
              <a:buNone/>
            </a:pPr>
            <a:r>
              <a:rPr lang="ru-RU" altLang="ru-RU" sz="1000" dirty="0"/>
              <a:t>Гражданину, успешно сдавшему во время военных сборов установленные министром обороны РФ зачеты, по представлению должностного лица, руководившего военными сборами, может быть присвоено очередное воинское звание, но не более двух раз за период пребывания этого гражданина в запасе:</a:t>
            </a:r>
          </a:p>
          <a:p>
            <a:pPr algn="just" eaLnBrk="1" hangingPunct="1">
              <a:spcBef>
                <a:spcPct val="0"/>
              </a:spcBef>
              <a:buFontTx/>
              <a:buNone/>
            </a:pPr>
            <a:r>
              <a:rPr lang="ru-RU" altLang="ru-RU" sz="1000" dirty="0"/>
              <a:t>— солдату или матросу, сержанту или старшине — до старшего сержанта или главного старшины включительно — военным комиссаром района или города (без районного деления);</a:t>
            </a:r>
          </a:p>
          <a:p>
            <a:pPr algn="just" eaLnBrk="1" hangingPunct="1">
              <a:spcBef>
                <a:spcPct val="0"/>
              </a:spcBef>
              <a:buFontTx/>
              <a:buNone/>
            </a:pPr>
            <a:r>
              <a:rPr lang="ru-RU" altLang="ru-RU" sz="1000" dirty="0"/>
              <a:t>— офицеру, прапорщику или мичману — до подполковника или капитана 2-го ранга включительно — министром обороны РФ (ст. 54 Закона РФ «О воинской обязанности и военной службе»).</a:t>
            </a:r>
          </a:p>
          <a:p>
            <a:pPr algn="just" eaLnBrk="1" hangingPunct="1">
              <a:spcBef>
                <a:spcPct val="0"/>
              </a:spcBef>
              <a:buFontTx/>
              <a:buNone/>
            </a:pPr>
            <a:r>
              <a:rPr lang="ru-RU" altLang="ru-RU" sz="1000" b="1" dirty="0"/>
              <a:t>Как часто офицеры запаса могут призываться на военные сборы</a:t>
            </a:r>
            <a:endParaRPr lang="ru-RU" altLang="ru-RU" sz="1000" dirty="0"/>
          </a:p>
          <a:p>
            <a:pPr algn="just" eaLnBrk="1" hangingPunct="1">
              <a:spcBef>
                <a:spcPct val="0"/>
              </a:spcBef>
              <a:buFontTx/>
              <a:buNone/>
            </a:pPr>
            <a:r>
              <a:rPr lang="ru-RU" altLang="ru-RU" sz="1000" dirty="0"/>
              <a:t>Для повышения военной подготовки лица офицерского состава запаса проходят учебные сборы и могут быть призваны:</a:t>
            </a:r>
          </a:p>
          <a:p>
            <a:pPr algn="just" eaLnBrk="1" hangingPunct="1">
              <a:spcBef>
                <a:spcPct val="0"/>
              </a:spcBef>
              <a:buFontTx/>
              <a:buNone/>
            </a:pPr>
            <a:r>
              <a:rPr lang="ru-RU" altLang="ru-RU" sz="1000" dirty="0"/>
              <a:t>— в период состояния в запасе 1-го разряда — ежегодно на срок до трех месяцев;</a:t>
            </a:r>
          </a:p>
          <a:p>
            <a:pPr algn="just" eaLnBrk="1" hangingPunct="1">
              <a:spcBef>
                <a:spcPct val="0"/>
              </a:spcBef>
              <a:buFontTx/>
              <a:buNone/>
            </a:pPr>
            <a:r>
              <a:rPr lang="ru-RU" altLang="ru-RU" sz="1000" dirty="0"/>
              <a:t>— в период состояния в запасе 2-го разряда (в течение 5 лет) — на два сбора продолжительностью до трех месяцев каждый;</a:t>
            </a:r>
          </a:p>
          <a:p>
            <a:pPr algn="just" eaLnBrk="1" hangingPunct="1">
              <a:spcBef>
                <a:spcPct val="0"/>
              </a:spcBef>
              <a:buFontTx/>
              <a:buNone/>
            </a:pPr>
            <a:r>
              <a:rPr lang="ru-RU" altLang="ru-RU" sz="1000" dirty="0"/>
              <a:t>— в период состояния в запасе 3-го разряда (в течение 5 лет) — на один двухмесячный сбор</a:t>
            </a:r>
            <a:r>
              <a:rPr lang="ru-RU" altLang="ru-RU" sz="1000" dirty="0" smtClean="0"/>
              <a:t>.</a:t>
            </a:r>
            <a:endParaRPr lang="ru-RU" altLang="ru-RU" sz="1000" dirty="0"/>
          </a:p>
          <a:p>
            <a:pPr algn="just" eaLnBrk="1" hangingPunct="1">
              <a:spcBef>
                <a:spcPct val="0"/>
              </a:spcBef>
              <a:buFontTx/>
              <a:buNone/>
            </a:pPr>
            <a:endParaRPr lang="ru-RU" altLang="ru-RU" sz="1000" dirty="0"/>
          </a:p>
          <a:p>
            <a:pPr algn="just" eaLnBrk="1" hangingPunct="1">
              <a:spcBef>
                <a:spcPct val="0"/>
              </a:spcBef>
              <a:buFontTx/>
              <a:buNone/>
            </a:pPr>
            <a:r>
              <a:rPr lang="ru-RU" altLang="ru-RU" sz="1000" dirty="0"/>
              <a:t> </a:t>
            </a:r>
          </a:p>
          <a:p>
            <a:pPr algn="just" eaLnBrk="1" hangingPunct="1">
              <a:spcBef>
                <a:spcPct val="0"/>
              </a:spcBef>
              <a:buFontTx/>
              <a:buNone/>
            </a:pPr>
            <a:endParaRPr lang="ru-RU" altLang="ru-RU" sz="1000" dirty="0"/>
          </a:p>
        </p:txBody>
      </p:sp>
    </p:spTree>
  </p:cSld>
  <p:clrMapOvr>
    <a:masterClrMapping/>
  </p:clrMapOvr>
  <p:transition spd="med" advTm="1137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27652" name="Прямоугольник 1"/>
          <p:cNvSpPr>
            <a:spLocks noChangeArrowheads="1"/>
          </p:cNvSpPr>
          <p:nvPr/>
        </p:nvSpPr>
        <p:spPr bwMode="auto">
          <a:xfrm>
            <a:off x="642938" y="1522413"/>
            <a:ext cx="7993062"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000" dirty="0"/>
              <a:t>Кроме этого, лица офицерского состава запаса в период между учебными сборами могут привлекаться на поверочные сборы на срок до 10 дней.</a:t>
            </a:r>
          </a:p>
          <a:p>
            <a:pPr algn="just" eaLnBrk="1" hangingPunct="1">
              <a:spcBef>
                <a:spcPct val="0"/>
              </a:spcBef>
              <a:buFontTx/>
              <a:buNone/>
            </a:pPr>
            <a:r>
              <a:rPr lang="ru-RU" altLang="ru-RU" sz="1000" dirty="0"/>
              <a:t>Общий срок сборов за время состояния в запасе не может превышать 30 месяцев.</a:t>
            </a:r>
          </a:p>
          <a:p>
            <a:pPr algn="just" eaLnBrk="1" hangingPunct="1">
              <a:spcBef>
                <a:spcPct val="0"/>
              </a:spcBef>
              <a:buFontTx/>
              <a:buNone/>
            </a:pPr>
            <a:r>
              <a:rPr lang="ru-RU" altLang="ru-RU" sz="1000" dirty="0"/>
              <a:t>С офицерами запаса 1-го разряда в период между сборами проводятся командирские занятия продолжительностью от 30 до 60 учебных часов, организуемые начальниками гарнизонов и военными комиссариатами. К командирским занятиям офицеры запаса привлекаются один раз в три года.</a:t>
            </a:r>
          </a:p>
          <a:p>
            <a:pPr algn="just" eaLnBrk="1" hangingPunct="1">
              <a:spcBef>
                <a:spcPct val="0"/>
              </a:spcBef>
              <a:buFontTx/>
              <a:buNone/>
            </a:pPr>
            <a:r>
              <a:rPr lang="ru-RU" altLang="ru-RU" sz="1000" dirty="0"/>
              <a:t>При этом занятия проводятся по месту жительства:</a:t>
            </a:r>
          </a:p>
          <a:p>
            <a:pPr algn="just" eaLnBrk="1" hangingPunct="1">
              <a:spcBef>
                <a:spcPct val="0"/>
              </a:spcBef>
              <a:buFontTx/>
              <a:buNone/>
            </a:pPr>
            <a:r>
              <a:rPr lang="ru-RU" altLang="ru-RU" sz="1000" dirty="0"/>
              <a:t>— с проживающими в городах — без отрыва от производства или с частичным отрывом от производства на срок до двух дней за весь период обучения;</a:t>
            </a:r>
          </a:p>
          <a:p>
            <a:pPr algn="just" eaLnBrk="1" hangingPunct="1">
              <a:spcBef>
                <a:spcPct val="0"/>
              </a:spcBef>
              <a:buFontTx/>
              <a:buNone/>
            </a:pPr>
            <a:r>
              <a:rPr lang="ru-RU" altLang="ru-RU" sz="1000" dirty="0"/>
              <a:t>— с проживающими в сельской местности — с отрывом от производства.</a:t>
            </a:r>
          </a:p>
          <a:p>
            <a:pPr algn="just" eaLnBrk="1" hangingPunct="1">
              <a:spcBef>
                <a:spcPct val="0"/>
              </a:spcBef>
              <a:buFontTx/>
              <a:buNone/>
            </a:pPr>
            <a:r>
              <a:rPr lang="ru-RU" altLang="ru-RU" sz="1000" dirty="0"/>
              <a:t>Иные, чем предусмотренные настоящей статьей, периодичность, продолжительность и формы военной подготовки лиц офицерского состава запаса допускаются в случаях, установленных Правительством РФ.</a:t>
            </a:r>
          </a:p>
          <a:p>
            <a:pPr algn="just" eaLnBrk="1" hangingPunct="1">
              <a:spcBef>
                <a:spcPct val="0"/>
              </a:spcBef>
              <a:buFontTx/>
              <a:buNone/>
            </a:pPr>
            <a:r>
              <a:rPr lang="ru-RU" altLang="ru-RU" sz="1000" dirty="0"/>
              <a:t>С офицерами запаса 2-го и 3-го разрядов командирские занятия без отрыва от производства организуются Министерством обороны РФ</a:t>
            </a:r>
          </a:p>
          <a:p>
            <a:pPr algn="just" eaLnBrk="1" hangingPunct="1">
              <a:spcBef>
                <a:spcPct val="0"/>
              </a:spcBef>
              <a:buFontTx/>
              <a:buNone/>
            </a:pPr>
            <a:r>
              <a:rPr lang="ru-RU" altLang="ru-RU" sz="1000" dirty="0"/>
              <a:t>(ст. 79 Положения о прохождении воинской службы офицерским составом Вооруженных Сил РФ).</a:t>
            </a:r>
          </a:p>
          <a:p>
            <a:pPr algn="just" eaLnBrk="1" hangingPunct="1">
              <a:spcBef>
                <a:spcPct val="0"/>
              </a:spcBef>
              <a:buFontTx/>
              <a:buNone/>
            </a:pPr>
            <a:r>
              <a:rPr lang="ru-RU" altLang="ru-RU" sz="1000" b="1" dirty="0"/>
              <a:t>Справка. </a:t>
            </a:r>
            <a:r>
              <a:rPr lang="ru-RU" altLang="ru-RU" sz="1000" i="1" dirty="0"/>
              <a:t>К офицерам запаса 1-го разряда </a:t>
            </a:r>
            <a:r>
              <a:rPr lang="ru-RU" altLang="ru-RU" sz="1000" dirty="0"/>
              <a:t>относятся младшие офицеры до 45 лет, майоры и подполковники до 50 лет, полковники до 55 лет, старшие офицеры до 60 лет.</a:t>
            </a:r>
          </a:p>
          <a:p>
            <a:pPr algn="just" eaLnBrk="1" hangingPunct="1">
              <a:spcBef>
                <a:spcPct val="0"/>
              </a:spcBef>
              <a:buFontTx/>
              <a:buNone/>
            </a:pPr>
            <a:r>
              <a:rPr lang="ru-RU" altLang="ru-RU" sz="1000" i="1" dirty="0"/>
              <a:t>К офицерам запаса 2-го разряда </a:t>
            </a:r>
            <a:r>
              <a:rPr lang="ru-RU" altLang="ru-RU" sz="1000" dirty="0"/>
              <a:t>относятся младшие офицеры до 50 лет, майоры и подполковники до 55 лет, полковники до 60 лет.</a:t>
            </a:r>
          </a:p>
          <a:p>
            <a:pPr algn="just" eaLnBrk="1" hangingPunct="1">
              <a:spcBef>
                <a:spcPct val="0"/>
              </a:spcBef>
              <a:buFontTx/>
              <a:buNone/>
            </a:pPr>
            <a:r>
              <a:rPr lang="ru-RU" altLang="ru-RU" sz="1000" i="1" dirty="0"/>
              <a:t>К офицерам запаса 3-го разряда </a:t>
            </a:r>
            <a:r>
              <a:rPr lang="ru-RU" altLang="ru-RU" sz="1000" dirty="0"/>
              <a:t>относятся младшие офицеры до 55 лет, майоры и подполковники до 60 лет.</a:t>
            </a:r>
          </a:p>
          <a:p>
            <a:pPr algn="just" eaLnBrk="1" hangingPunct="1">
              <a:spcBef>
                <a:spcPct val="0"/>
              </a:spcBef>
              <a:buFontTx/>
              <a:buNone/>
            </a:pPr>
            <a:r>
              <a:rPr lang="ru-RU" altLang="ru-RU" sz="1000" b="1" dirty="0"/>
              <a:t>Ответственность граждан за уклонение от прохождения военных сборов</a:t>
            </a:r>
            <a:endParaRPr lang="ru-RU" altLang="ru-RU" sz="1000" dirty="0"/>
          </a:p>
          <a:p>
            <a:pPr algn="just" eaLnBrk="1" hangingPunct="1">
              <a:spcBef>
                <a:spcPct val="0"/>
              </a:spcBef>
              <a:buFontTx/>
              <a:buNone/>
            </a:pPr>
            <a:r>
              <a:rPr lang="ru-RU" altLang="ru-RU" sz="1000" dirty="0"/>
              <a:t>Для граждан, пребывающих в запасе и уклоняющихся от призыва на военные сборы, наступает уголовная ответственность по ст. 328 УК РФ (ст. 6 Закона РФ «О воинской обязанности и военной службе»).</a:t>
            </a:r>
          </a:p>
          <a:p>
            <a:pPr algn="just" eaLnBrk="1" hangingPunct="1">
              <a:spcBef>
                <a:spcPct val="0"/>
              </a:spcBef>
              <a:buFontTx/>
              <a:buNone/>
            </a:pPr>
            <a:r>
              <a:rPr lang="ru-RU" altLang="ru-RU" sz="1000" b="1" dirty="0"/>
              <a:t>Какими видами довольствия обеспечиваются офицеры запаса на период их призыва на военные сборы?</a:t>
            </a:r>
            <a:endParaRPr lang="ru-RU" altLang="ru-RU" sz="1000" dirty="0"/>
          </a:p>
          <a:p>
            <a:pPr algn="just" eaLnBrk="1" hangingPunct="1">
              <a:spcBef>
                <a:spcPct val="0"/>
              </a:spcBef>
              <a:buFontTx/>
              <a:buNone/>
            </a:pPr>
            <a:r>
              <a:rPr lang="ru-RU" altLang="ru-RU" sz="1000" dirty="0"/>
              <a:t>Лица офицерского состава запаса, призванные на учебные или поверочные сборы, обеспечиваются на время сборов натуральным и денежным довольствием в порядке и размерах, установленных Правительством РФ. Перевозка и обеспечение их питанием в пути следования на сборы и обратно производится за счет государства.</a:t>
            </a:r>
          </a:p>
          <a:p>
            <a:pPr algn="just" eaLnBrk="1" hangingPunct="1">
              <a:spcBef>
                <a:spcPct val="0"/>
              </a:spcBef>
              <a:buFontTx/>
              <a:buNone/>
            </a:pPr>
            <a:r>
              <a:rPr lang="ru-RU" altLang="ru-RU" sz="1000" dirty="0"/>
              <a:t>Во время прохождения учебных или поверочных сборов лица офицерского состава носят военную форму одежды (ст. 80 Положения о прохождении воинской службы офицерским составом Вооруженных Сил РФ).</a:t>
            </a:r>
          </a:p>
          <a:p>
            <a:pPr algn="just" eaLnBrk="1" hangingPunct="1">
              <a:spcBef>
                <a:spcPct val="0"/>
              </a:spcBef>
              <a:buFontTx/>
              <a:buNone/>
            </a:pPr>
            <a:r>
              <a:rPr lang="ru-RU" altLang="ru-RU" sz="1000" b="1" dirty="0"/>
              <a:t>Действия лиц, призванных на военные сборы при объявлении мобилизации</a:t>
            </a:r>
            <a:endParaRPr lang="ru-RU" altLang="ru-RU" sz="1000" dirty="0"/>
          </a:p>
          <a:p>
            <a:pPr algn="just" eaLnBrk="1" hangingPunct="1">
              <a:spcBef>
                <a:spcPct val="0"/>
              </a:spcBef>
              <a:buFontTx/>
              <a:buNone/>
            </a:pPr>
            <a:r>
              <a:rPr lang="ru-RU" altLang="ru-RU" sz="1000" dirty="0"/>
              <a:t>Все военнообязанные, призванные на военные сборы в ряды Вооруженных Сил РФ, других войск и федеральных органов, при объявлении мобилизации остаются в них до особого распоряжения (ст. 93 Положения о прохождении воинской службы офицерским составом Вооруженных Сил РФ).</a:t>
            </a:r>
          </a:p>
          <a:p>
            <a:pPr algn="just" eaLnBrk="1" hangingPunct="1">
              <a:spcBef>
                <a:spcPct val="0"/>
              </a:spcBef>
              <a:buFontTx/>
              <a:buNone/>
            </a:pPr>
            <a:endParaRPr lang="ru-RU" altLang="ru-RU" sz="1000" dirty="0"/>
          </a:p>
        </p:txBody>
      </p:sp>
      <p:sp>
        <p:nvSpPr>
          <p:cNvPr id="6" name="Rectangle 4"/>
          <p:cNvSpPr>
            <a:spLocks noChangeArrowheads="1"/>
          </p:cNvSpPr>
          <p:nvPr/>
        </p:nvSpPr>
        <p:spPr bwMode="auto">
          <a:xfrm>
            <a:off x="388939" y="358775"/>
            <a:ext cx="8431534"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Порядок прохождения</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военных </a:t>
            </a:r>
            <a:r>
              <a:rPr lang="ru-RU" altLang="ru-RU" b="1" dirty="0">
                <a:solidFill>
                  <a:srgbClr val="0070C0"/>
                </a:solidFill>
                <a:latin typeface="Times New Roman" panose="02020603050405020304" pitchFamily="18" charset="0"/>
                <a:cs typeface="Times New Roman" panose="02020603050405020304" pitchFamily="18" charset="0"/>
              </a:rPr>
              <a:t>специальных сборов</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10822">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292447" y="723612"/>
            <a:ext cx="86083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a:solidFill>
                  <a:srgbClr val="0070C0"/>
                </a:solidFill>
                <a:latin typeface="Times New Roman" panose="02020603050405020304" pitchFamily="18" charset="0"/>
                <a:cs typeface="Times New Roman" panose="02020603050405020304" pitchFamily="18" charset="0"/>
              </a:rPr>
              <a:t>ОБЩИЕ </a:t>
            </a:r>
            <a:r>
              <a:rPr lang="ru-RU" altLang="ru-RU" b="1" dirty="0" smtClean="0">
                <a:solidFill>
                  <a:srgbClr val="0070C0"/>
                </a:solidFill>
                <a:latin typeface="Times New Roman" panose="02020603050405020304" pitchFamily="18" charset="0"/>
                <a:cs typeface="Times New Roman" panose="02020603050405020304" pitchFamily="18" charset="0"/>
              </a:rPr>
              <a:t>ПОЛОЖЕНИЯ</a:t>
            </a: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4100" name="Прямоугольник 1"/>
          <p:cNvSpPr>
            <a:spLocks noChangeArrowheads="1"/>
          </p:cNvSpPr>
          <p:nvPr/>
        </p:nvSpPr>
        <p:spPr bwMode="auto">
          <a:xfrm>
            <a:off x="600073" y="1700808"/>
            <a:ext cx="7993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    Воинский учет предусматривается воинской обязанностью граждан и обеспечивается государственной системой регистрации призывных и мобилизационных людских ресурсов, в рамках которой осуществляется комплекс мероприятий по сбору, обобщению и анализу сведений об их количественном составе и качественном состоянии (далее - система воинского учета).</a:t>
            </a:r>
          </a:p>
          <a:p>
            <a:pPr algn="just" eaLnBrk="1" hangingPunct="1">
              <a:spcBef>
                <a:spcPct val="0"/>
              </a:spcBef>
              <a:buFontTx/>
              <a:buNone/>
            </a:pPr>
            <a:r>
              <a:rPr lang="ru-RU" altLang="ru-RU" sz="1800" dirty="0"/>
              <a:t>     Организация воинского учета в органах государственной власти, органах исполнительной власти субъектов Российской Федерации, органах местного самоуправления поселений (городских округов) (далее - органы местного самоуправления) и организациях входит в содержание мобилизационной подготовки и мобилизации.</a:t>
            </a:r>
          </a:p>
        </p:txBody>
      </p:sp>
    </p:spTree>
  </p:cSld>
  <p:clrMapOvr>
    <a:masterClrMapping/>
  </p:clrMapOvr>
  <p:transition spd="med" advTm="789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6147" name="Rectangle 4"/>
          <p:cNvSpPr>
            <a:spLocks noChangeArrowheads="1"/>
          </p:cNvSpPr>
          <p:nvPr/>
        </p:nvSpPr>
        <p:spPr bwMode="auto">
          <a:xfrm>
            <a:off x="284163" y="717550"/>
            <a:ext cx="860831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Цели </a:t>
            </a:r>
            <a:r>
              <a:rPr lang="ru-RU" altLang="ru-RU" b="1" dirty="0">
                <a:solidFill>
                  <a:srgbClr val="0070C0"/>
                </a:solidFill>
                <a:latin typeface="Times New Roman" panose="02020603050405020304" pitchFamily="18" charset="0"/>
                <a:cs typeface="Times New Roman" panose="02020603050405020304" pitchFamily="18" charset="0"/>
              </a:rPr>
              <a:t>и задачи воинского учёта</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6148" name="Прямоугольник 1"/>
          <p:cNvSpPr>
            <a:spLocks noChangeArrowheads="1"/>
          </p:cNvSpPr>
          <p:nvPr/>
        </p:nvSpPr>
        <p:spPr bwMode="auto">
          <a:xfrm>
            <a:off x="615950" y="1844675"/>
            <a:ext cx="79930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    </a:t>
            </a:r>
            <a:r>
              <a:rPr lang="ru-RU" altLang="ru-RU" sz="1200" dirty="0"/>
              <a:t>1</a:t>
            </a:r>
            <a:r>
              <a:rPr lang="ru-RU" altLang="ru-RU" sz="1200" b="1" dirty="0"/>
              <a:t>. Основной целью воинского учета является </a:t>
            </a:r>
            <a:r>
              <a:rPr lang="ru-RU" altLang="ru-RU" sz="1200" dirty="0"/>
              <a:t>обеспечение полного и качественного укомплектования призывными людскими ресурсами Вооруженных Сил Российской Федерации, других войск, воинских формирований и органов в мирное время, а также обеспечение в периоды мобилизации, военного положения и в военное время:</a:t>
            </a:r>
          </a:p>
          <a:p>
            <a:pPr algn="just" eaLnBrk="1" hangingPunct="1">
              <a:spcBef>
                <a:spcPct val="0"/>
              </a:spcBef>
              <a:buFontTx/>
              <a:buNone/>
            </a:pPr>
            <a:r>
              <a:rPr lang="ru-RU" altLang="ru-RU" sz="1200" dirty="0"/>
              <a:t>а) потребностей Вооруженных Сил Российской Федерации, других войск, воинских формирований, органов и специальных формирований в мобилизационных людских ресурсах путем заблаговременной приписки (предназначения) граждан, пребывающих в запасе, в их состав;</a:t>
            </a:r>
          </a:p>
          <a:p>
            <a:pPr algn="just" eaLnBrk="1" hangingPunct="1">
              <a:spcBef>
                <a:spcPct val="0"/>
              </a:spcBef>
              <a:buFontTx/>
              <a:buNone/>
            </a:pPr>
            <a:r>
              <a:rPr lang="ru-RU" altLang="ru-RU" sz="1200" dirty="0"/>
              <a:t>б) потребностей органов государственной власти, органов местного самоуправления и организаций в трудовых ресурсах путем закрепления (бронирования) за ними необходимого количества руководителей и специалистов из числа граждан, пребывающих в запасе, работающих в этих органах и организациях.</a:t>
            </a:r>
          </a:p>
          <a:p>
            <a:pPr algn="just" eaLnBrk="1" hangingPunct="1">
              <a:spcBef>
                <a:spcPct val="0"/>
              </a:spcBef>
              <a:buFontTx/>
              <a:buNone/>
            </a:pPr>
            <a:r>
              <a:rPr lang="ru-RU" altLang="ru-RU" sz="1200" dirty="0"/>
              <a:t> </a:t>
            </a:r>
          </a:p>
          <a:p>
            <a:pPr algn="just" eaLnBrk="1" hangingPunct="1">
              <a:spcBef>
                <a:spcPct val="0"/>
              </a:spcBef>
              <a:buFontTx/>
              <a:buNone/>
            </a:pPr>
            <a:r>
              <a:rPr lang="ru-RU" altLang="ru-RU" sz="1200" b="1" dirty="0"/>
              <a:t>     2. Основными задачами воинского учета являются:</a:t>
            </a:r>
          </a:p>
          <a:p>
            <a:pPr algn="just" eaLnBrk="1" hangingPunct="1">
              <a:spcBef>
                <a:spcPct val="0"/>
              </a:spcBef>
              <a:buFontTx/>
              <a:buNone/>
            </a:pPr>
            <a:r>
              <a:rPr lang="ru-RU" altLang="ru-RU" sz="1200" dirty="0"/>
              <a:t>а) обеспечение исполнения гражданами воинской обязанности, установленной законодательством Российской Федерации;</a:t>
            </a:r>
          </a:p>
          <a:p>
            <a:pPr algn="just" eaLnBrk="1" hangingPunct="1">
              <a:spcBef>
                <a:spcPct val="0"/>
              </a:spcBef>
              <a:buFontTx/>
              <a:buNone/>
            </a:pPr>
            <a:r>
              <a:rPr lang="ru-RU" altLang="ru-RU" sz="1200" dirty="0"/>
              <a:t>б) документальное оформление сведений воинского учета о гражданах, состоящих на воинском учете;</a:t>
            </a:r>
          </a:p>
          <a:p>
            <a:pPr algn="just" eaLnBrk="1" hangingPunct="1">
              <a:spcBef>
                <a:spcPct val="0"/>
              </a:spcBef>
              <a:buFontTx/>
              <a:buNone/>
            </a:pPr>
            <a:r>
              <a:rPr lang="ru-RU" altLang="ru-RU" sz="1200" dirty="0"/>
              <a:t>в) анализ количественного состава и качественного состояния призывных и мобилизационных людских ресурсов для их эффективного использования в интересах обеспечения обороны страны и безопасности государства;</a:t>
            </a:r>
          </a:p>
          <a:p>
            <a:pPr algn="just" eaLnBrk="1" hangingPunct="1">
              <a:spcBef>
                <a:spcPct val="0"/>
              </a:spcBef>
              <a:buFontTx/>
              <a:buNone/>
            </a:pPr>
            <a:r>
              <a:rPr lang="ru-RU" altLang="ru-RU" sz="1200" dirty="0"/>
              <a:t>г) проведение плановой работы по подготовке необходимого количества военно-обученных граждан, пребывающих в запасе, для обеспечения мероприятий по переводу Вооруженных Сил Российской Федерации, других войск, воинских формирований и органов с мирного на военное время, в период мобилизации и поддержание их укомплектованности на требуемом уровне в военное время.</a:t>
            </a:r>
          </a:p>
        </p:txBody>
      </p:sp>
    </p:spTree>
  </p:cSld>
  <p:clrMapOvr>
    <a:masterClrMapping/>
  </p:clrMapOvr>
  <p:transition spd="med" advTm="10768">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8195" name="Rectangle 4"/>
          <p:cNvSpPr>
            <a:spLocks noChangeArrowheads="1"/>
          </p:cNvSpPr>
          <p:nvPr/>
        </p:nvSpPr>
        <p:spPr bwMode="auto">
          <a:xfrm>
            <a:off x="284163" y="471488"/>
            <a:ext cx="860831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Обязанности </a:t>
            </a:r>
            <a:r>
              <a:rPr lang="ru-RU" altLang="ru-RU" b="1" dirty="0">
                <a:solidFill>
                  <a:srgbClr val="0070C0"/>
                </a:solidFill>
                <a:latin typeface="Times New Roman" panose="02020603050405020304" pitchFamily="18" charset="0"/>
                <a:cs typeface="Times New Roman" panose="02020603050405020304" pitchFamily="18" charset="0"/>
              </a:rPr>
              <a:t>граждан</a:t>
            </a: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воинскому учёту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8196" name="Прямоугольник 1"/>
          <p:cNvSpPr>
            <a:spLocks noChangeArrowheads="1"/>
          </p:cNvSpPr>
          <p:nvPr/>
        </p:nvSpPr>
        <p:spPr bwMode="auto">
          <a:xfrm>
            <a:off x="615950" y="1563688"/>
            <a:ext cx="799306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 </a:t>
            </a:r>
            <a:r>
              <a:rPr lang="ru-RU" altLang="ru-RU" sz="1200" dirty="0" smtClean="0"/>
              <a:t> </a:t>
            </a:r>
            <a:r>
              <a:rPr lang="ru-RU" altLang="ru-RU" sz="1200" b="1" dirty="0"/>
              <a:t>1. Граждане, подлежащие воинскому учету, обязаны:</a:t>
            </a:r>
          </a:p>
          <a:p>
            <a:pPr algn="just" eaLnBrk="1" hangingPunct="1">
              <a:spcBef>
                <a:spcPct val="0"/>
              </a:spcBef>
              <a:buFontTx/>
              <a:buNone/>
            </a:pPr>
            <a:r>
              <a:rPr lang="ru-RU" altLang="ru-RU" sz="1200" dirty="0"/>
              <a:t>  состоять на воинском учете по месту жительства (граждане, прибывшие на место пребывания на срок более 1 месяцев - по месту пребывания) в отделе (муниципальном)  военного комиссариата, а в поселении или городском округе, где нет отделов (муниципальных) военного комиссариата, в органах местного самоуправления. Граждане, имеющие воинские звания офицеров и пребывающие в запасе Службы внешней разведки Российской Федерации и в запасе Федеральной службы безопасности Российской Федерации, состоят на воинском учете в указанных федеральных органах исполнительной власти;</a:t>
            </a:r>
          </a:p>
          <a:p>
            <a:pPr algn="just" eaLnBrk="1" hangingPunct="1">
              <a:spcBef>
                <a:spcPct val="0"/>
              </a:spcBef>
              <a:buFontTx/>
              <a:buNone/>
            </a:pPr>
            <a:r>
              <a:rPr lang="ru-RU" altLang="ru-RU" sz="1200" dirty="0"/>
              <a:t>   являться в установленные время и место по вызову (повестке) в отдел (муниципальный)  военного комиссариата, в котором они состоят на воинском учете или не состоят, но обязаны состоять на воинском учете, а также по вызову соответствующего органа местного самоуправления поселения или соответствующего органа местного самоуправления городского округа, осуществляющего первичный воинский учет, имея при себе военный билет (временное удостоверение, выданное взамен военного билета) или удостоверение гражданина, подлежащего призыву на военную службу, а также паспорт гражданина Российской Федерации и водительское удостоверение при его наличии; </a:t>
            </a:r>
          </a:p>
          <a:p>
            <a:pPr algn="just" eaLnBrk="1" hangingPunct="1">
              <a:spcBef>
                <a:spcPct val="0"/>
              </a:spcBef>
              <a:buFontTx/>
              <a:buNone/>
            </a:pPr>
            <a:r>
              <a:rPr lang="ru-RU" altLang="ru-RU" sz="1200" dirty="0"/>
              <a:t>    явиться при увольнении с военной службы в запас Вооруженных Сил Российской Федерации в 2-х недельный срок со дня исключения из списков личного состава воинской части в отдел (муниципальный)  военного комиссариата либо в соответствующий орган местного самоуправления поселения или соответствующий орган местного самоуправления городского округа, осуществляющий первичный воинский учет, по месту жительства или месту пребывания для постановки на воинский учет; </a:t>
            </a:r>
          </a:p>
          <a:p>
            <a:pPr algn="just" eaLnBrk="1" hangingPunct="1">
              <a:spcBef>
                <a:spcPct val="0"/>
              </a:spcBef>
              <a:buFontTx/>
              <a:buNone/>
            </a:pPr>
            <a:r>
              <a:rPr lang="ru-RU" altLang="ru-RU" sz="1200" dirty="0"/>
              <a:t>  сообщать в 2-х недельный срок в отдел (муниципальный) военного комиссариата, в котором они состоят на воинском учете либо в соответствующий орган местного самоуправления поселения или соответствующий орган местного самоуправления городского округа, осуществляющий первичный воинский учет, об изменении семейного положения, образования, состояния здоровья (получении инвалидности), места работы или должности, места жительства или места пребывания в пределах территории, на которой осуществляет свою деятельность отдел (муниципальный) военного комиссариата, в котором они состоят на воинском учете;</a:t>
            </a:r>
          </a:p>
          <a:p>
            <a:pPr algn="just" eaLnBrk="1" hangingPunct="1">
              <a:spcBef>
                <a:spcPct val="0"/>
              </a:spcBef>
              <a:buFontTx/>
              <a:buNone/>
            </a:pPr>
            <a:r>
              <a:rPr lang="ru-RU" altLang="ru-RU" sz="1200" dirty="0"/>
              <a:t>  </a:t>
            </a:r>
          </a:p>
        </p:txBody>
      </p:sp>
    </p:spTree>
  </p:cSld>
  <p:clrMapOvr>
    <a:masterClrMapping/>
  </p:clrMapOvr>
  <p:transition spd="med" advTm="10805">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9219" name="Rectangle 4"/>
          <p:cNvSpPr>
            <a:spLocks noChangeArrowheads="1"/>
          </p:cNvSpPr>
          <p:nvPr/>
        </p:nvSpPr>
        <p:spPr bwMode="auto">
          <a:xfrm>
            <a:off x="284163" y="471488"/>
            <a:ext cx="8536309"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Обязанности </a:t>
            </a:r>
            <a:r>
              <a:rPr lang="ru-RU" altLang="ru-RU" b="1" dirty="0">
                <a:solidFill>
                  <a:srgbClr val="0070C0"/>
                </a:solidFill>
                <a:latin typeface="Times New Roman" panose="02020603050405020304" pitchFamily="18" charset="0"/>
                <a:cs typeface="Times New Roman" panose="02020603050405020304" pitchFamily="18" charset="0"/>
              </a:rPr>
              <a:t>граждан</a:t>
            </a: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воинскому учёту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9220" name="Прямоугольник 1"/>
          <p:cNvSpPr>
            <a:spLocks noChangeArrowheads="1"/>
          </p:cNvSpPr>
          <p:nvPr/>
        </p:nvSpPr>
        <p:spPr bwMode="auto">
          <a:xfrm>
            <a:off x="615950" y="1563688"/>
            <a:ext cx="7993063"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    </a:t>
            </a:r>
            <a:r>
              <a:rPr lang="ru-RU" altLang="ru-RU" sz="1200" dirty="0"/>
              <a:t>сняться с воинского учета при переезде на новое место жительства или место пребывания (на срок более 3 месяцев), расположенное за пределами территории, на которой осуществляет свою деятельность отдел (муниципальный) военного комиссариата, в котором они состоят на воинском учёте, а также при выезде из Российской Федерации на срок более 6 месяцев и встать на воинский учет в 2-х недельный срок по прибытию на новое место жительства, место пребывания или возвращения в Российскую Федерацию;</a:t>
            </a:r>
          </a:p>
          <a:p>
            <a:pPr algn="just" eaLnBrk="1" hangingPunct="1">
              <a:spcBef>
                <a:spcPct val="0"/>
              </a:spcBef>
              <a:buFontTx/>
              <a:buNone/>
            </a:pPr>
            <a:r>
              <a:rPr lang="ru-RU" altLang="ru-RU" sz="1200" dirty="0"/>
              <a:t>   бережно хранить военный билет (временное удостоверение, выданное в замен военного билета), а также удостоверение гражданина, подлежащего призыву на военную службу. В случае утраты указанных документов в 2-х недельный срок обратиться в отдел (муниципальный) военного комиссариата, в котором они состоят на воинском учете либо в соответствующий орган местного самоуправления поселении или соответствующий орган местного самоуправления городского округа, осуществляющий первичный воинский учет, для решения вопроса о получения документов взамен  утраченных.</a:t>
            </a:r>
          </a:p>
          <a:p>
            <a:pPr algn="just" eaLnBrk="1" hangingPunct="1">
              <a:spcBef>
                <a:spcPct val="0"/>
              </a:spcBef>
              <a:buFontTx/>
              <a:buNone/>
            </a:pPr>
            <a:r>
              <a:rPr lang="ru-RU" altLang="ru-RU" sz="1200" b="1" dirty="0"/>
              <a:t>   2.  Граждане, подлежащие призыву на военную службу, выезжающие в период проведения призыва на срок более 3 месяцев с места жительства или места пребывания</a:t>
            </a:r>
            <a:r>
              <a:rPr lang="ru-RU" altLang="ru-RU" sz="1200" dirty="0"/>
              <a:t>, обязаны лично сообщить об этом в отдел (муниципальный)  военного комиссариата, в котором они состоят на воинском учете либо в соответствующий орган местного самоуправления  поселения или соответствующий орган местного самоуправления городского округа, осуществляющий первичный воинский учет.</a:t>
            </a:r>
          </a:p>
          <a:p>
            <a:pPr algn="just" eaLnBrk="1" hangingPunct="1">
              <a:spcBef>
                <a:spcPct val="0"/>
              </a:spcBef>
              <a:buFontTx/>
              <a:buNone/>
            </a:pPr>
            <a:r>
              <a:rPr lang="ru-RU" altLang="ru-RU" sz="1200" dirty="0"/>
              <a:t>  </a:t>
            </a:r>
            <a:r>
              <a:rPr lang="ru-RU" altLang="ru-RU" sz="1200" b="1" dirty="0"/>
              <a:t>3.  Граждане, подлежащие призыву на военную службу, и офицеры запаса для постановки на воинский учет и снятия с воинского учета</a:t>
            </a:r>
            <a:r>
              <a:rPr lang="ru-RU" altLang="ru-RU" sz="1200" dirty="0"/>
              <a:t> обязаны лично являться в отделы (муниципальные) военного комиссариата.</a:t>
            </a:r>
          </a:p>
          <a:p>
            <a:pPr algn="just" eaLnBrk="1" hangingPunct="1">
              <a:spcBef>
                <a:spcPct val="0"/>
              </a:spcBef>
              <a:buFontTx/>
              <a:buNone/>
            </a:pPr>
            <a:r>
              <a:rPr lang="ru-RU" altLang="ru-RU" sz="1200" dirty="0"/>
              <a:t>  Снятие с воинского учета граждан, подлежащих призыву на военную службу, производится по их письменным заявлениям с указанием причины снятия и нового места жительства или места пребывания.     </a:t>
            </a:r>
          </a:p>
          <a:p>
            <a:pPr algn="just" eaLnBrk="1" hangingPunct="1">
              <a:spcBef>
                <a:spcPct val="0"/>
              </a:spcBef>
              <a:buFontTx/>
              <a:buNone/>
            </a:pPr>
            <a:endParaRPr lang="ru-RU" altLang="ru-RU" sz="1200" dirty="0"/>
          </a:p>
          <a:p>
            <a:pPr algn="just" eaLnBrk="1" hangingPunct="1">
              <a:spcBef>
                <a:spcPct val="0"/>
              </a:spcBef>
              <a:buFontTx/>
              <a:buNone/>
            </a:pPr>
            <a:endParaRPr lang="ru-RU" altLang="ru-RU" sz="1200" dirty="0"/>
          </a:p>
        </p:txBody>
      </p:sp>
    </p:spTree>
  </p:cSld>
  <p:clrMapOvr>
    <a:masterClrMapping/>
  </p:clrMapOvr>
  <p:transition spd="med" advTm="8281">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0243" name="Rectangle 4"/>
          <p:cNvSpPr>
            <a:spLocks noChangeArrowheads="1"/>
          </p:cNvSpPr>
          <p:nvPr/>
        </p:nvSpPr>
        <p:spPr bwMode="auto">
          <a:xfrm>
            <a:off x="284163" y="471488"/>
            <a:ext cx="860831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Обязанности </a:t>
            </a:r>
            <a:r>
              <a:rPr lang="ru-RU" altLang="ru-RU" b="1" dirty="0">
                <a:solidFill>
                  <a:srgbClr val="0070C0"/>
                </a:solidFill>
                <a:latin typeface="Times New Roman" panose="02020603050405020304" pitchFamily="18" charset="0"/>
                <a:cs typeface="Times New Roman" panose="02020603050405020304" pitchFamily="18" charset="0"/>
              </a:rPr>
              <a:t>граждан</a:t>
            </a: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воинскому учёту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10244" name="Прямоугольник 1"/>
          <p:cNvSpPr>
            <a:spLocks noChangeArrowheads="1"/>
          </p:cNvSpPr>
          <p:nvPr/>
        </p:nvSpPr>
        <p:spPr bwMode="auto">
          <a:xfrm>
            <a:off x="642938" y="1844675"/>
            <a:ext cx="79930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200" b="1" dirty="0" smtClean="0"/>
              <a:t>  </a:t>
            </a:r>
            <a:r>
              <a:rPr lang="ru-RU" altLang="ru-RU" sz="1200" b="1" dirty="0"/>
              <a:t>4. В целях обеспечения мобилизационной подготовки и мобилизации граждане обязаны:</a:t>
            </a:r>
          </a:p>
          <a:p>
            <a:pPr algn="just" eaLnBrk="1" hangingPunct="1">
              <a:spcBef>
                <a:spcPct val="0"/>
              </a:spcBef>
              <a:buFontTx/>
              <a:buNone/>
            </a:pPr>
            <a:r>
              <a:rPr lang="ru-RU" altLang="ru-RU" sz="1200" dirty="0"/>
              <a:t> являться по вызову (повестке) в отделы (муниципальные) военного комиссариата для определения своего предназначения в периоды мобилизации и в военное время;</a:t>
            </a:r>
          </a:p>
          <a:p>
            <a:pPr algn="just" eaLnBrk="1" hangingPunct="1">
              <a:spcBef>
                <a:spcPct val="0"/>
              </a:spcBef>
              <a:buFontTx/>
              <a:buNone/>
            </a:pPr>
            <a:r>
              <a:rPr lang="ru-RU" altLang="ru-RU" sz="1200" dirty="0"/>
              <a:t> выполнять все указания и требования, изложенные в полученных ими мобилизационных предписаниях, повестках и распоряжениях отделов (муниципальных) военного комиссариата.</a:t>
            </a:r>
          </a:p>
          <a:p>
            <a:pPr algn="just" eaLnBrk="1" hangingPunct="1">
              <a:spcBef>
                <a:spcPct val="0"/>
              </a:spcBef>
              <a:buFontTx/>
              <a:buNone/>
            </a:pPr>
            <a:r>
              <a:rPr lang="ru-RU" altLang="ru-RU" sz="1200" dirty="0"/>
              <a:t> В период мобилизации и в военное время выезд граждан, состоящих на воинском учете, с места жительства или места пребывания производится с разрешения начальника отдела (муниципального) военного комиссариата по письменным заявлениям граждан, указанием причин убытия и нового места жительства или места пребывания.</a:t>
            </a:r>
          </a:p>
          <a:p>
            <a:pPr algn="just" eaLnBrk="1" hangingPunct="1">
              <a:spcBef>
                <a:spcPct val="0"/>
              </a:spcBef>
              <a:buFontTx/>
              <a:buNone/>
            </a:pPr>
            <a:r>
              <a:rPr lang="ru-RU" altLang="ru-RU" sz="1200" dirty="0"/>
              <a:t> </a:t>
            </a:r>
            <a:r>
              <a:rPr lang="ru-RU" altLang="ru-RU" sz="1200" b="1" dirty="0"/>
              <a:t>5.  Граждане в период мобилизации и в военное время</a:t>
            </a:r>
            <a:r>
              <a:rPr lang="ru-RU" altLang="ru-RU" sz="1200" dirty="0"/>
              <a:t> привлекаются к выполнению работ в целях обеспечения обороны страны и безопасности государства, а также зачисляются в специальные формирования в установленном порядке.                                                                             </a:t>
            </a:r>
          </a:p>
          <a:p>
            <a:pPr algn="just" eaLnBrk="1" hangingPunct="1">
              <a:spcBef>
                <a:spcPct val="0"/>
              </a:spcBef>
              <a:buFontTx/>
              <a:buNone/>
            </a:pPr>
            <a:r>
              <a:rPr lang="ru-RU" altLang="ru-RU" sz="1200" b="1" dirty="0"/>
              <a:t>6.  Граждане за неисполнение своих обязанностей по воинскому учету</a:t>
            </a:r>
            <a:r>
              <a:rPr lang="ru-RU" altLang="ru-RU" sz="1200" dirty="0"/>
              <a:t>, в области мобилизационной подготовки и мобилизации несут ответственность в соответствии с законодательством Российской Федерации.</a:t>
            </a:r>
          </a:p>
        </p:txBody>
      </p:sp>
    </p:spTree>
  </p:cSld>
  <p:clrMapOvr>
    <a:masterClrMapping/>
  </p:clrMapOvr>
  <p:transition spd="med" advTm="7819">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2291" name="Rectangle 4"/>
          <p:cNvSpPr>
            <a:spLocks noChangeArrowheads="1"/>
          </p:cNvSpPr>
          <p:nvPr/>
        </p:nvSpPr>
        <p:spPr bwMode="auto">
          <a:xfrm>
            <a:off x="323528" y="260648"/>
            <a:ext cx="85363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Таблица возрастов</a:t>
            </a:r>
            <a:r>
              <a:rPr lang="en-US" altLang="ru-RU" b="1" dirty="0" smtClean="0">
                <a:solidFill>
                  <a:srgbClr val="0070C0"/>
                </a:solidFill>
                <a:latin typeface="Times New Roman" panose="02020603050405020304" pitchFamily="18" charset="0"/>
                <a:cs typeface="Times New Roman" panose="02020603050405020304" pitchFamily="18" charset="0"/>
              </a:rPr>
              <a:t> </a:t>
            </a:r>
            <a:r>
              <a:rPr lang="ru-RU" altLang="ru-RU" b="1" dirty="0" smtClean="0">
                <a:solidFill>
                  <a:srgbClr val="0070C0"/>
                </a:solidFill>
                <a:latin typeface="Times New Roman" panose="02020603050405020304" pitchFamily="18" charset="0"/>
                <a:cs typeface="Times New Roman" panose="02020603050405020304" pitchFamily="18" charset="0"/>
              </a:rPr>
              <a:t>граждан, пребывающих в запасе, подлежащих снятию с воинского учета в связи с достижением предельного возраста состояния в запасе</a:t>
            </a:r>
            <a:endParaRPr lang="ru-RU" altLang="ru-RU" b="1" dirty="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endParaRPr lang="ru-RU" altLang="ru-RU"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85362094"/>
              </p:ext>
            </p:extLst>
          </p:nvPr>
        </p:nvGraphicFramePr>
        <p:xfrm>
          <a:off x="755578" y="2364708"/>
          <a:ext cx="7848869" cy="4088629"/>
        </p:xfrm>
        <a:graphic>
          <a:graphicData uri="http://schemas.openxmlformats.org/drawingml/2006/table">
            <a:tbl>
              <a:tblPr firstRow="1" firstCol="1" bandRow="1"/>
              <a:tblGrid>
                <a:gridCol w="829784">
                  <a:extLst>
                    <a:ext uri="{9D8B030D-6E8A-4147-A177-3AD203B41FA5}">
                      <a16:colId xmlns="" xmlns:a16="http://schemas.microsoft.com/office/drawing/2014/main" val="2028744779"/>
                    </a:ext>
                  </a:extLst>
                </a:gridCol>
                <a:gridCol w="786925">
                  <a:extLst>
                    <a:ext uri="{9D8B030D-6E8A-4147-A177-3AD203B41FA5}">
                      <a16:colId xmlns="" xmlns:a16="http://schemas.microsoft.com/office/drawing/2014/main" val="2922678418"/>
                    </a:ext>
                  </a:extLst>
                </a:gridCol>
                <a:gridCol w="961874">
                  <a:extLst>
                    <a:ext uri="{9D8B030D-6E8A-4147-A177-3AD203B41FA5}">
                      <a16:colId xmlns="" xmlns:a16="http://schemas.microsoft.com/office/drawing/2014/main" val="1300418445"/>
                    </a:ext>
                  </a:extLst>
                </a:gridCol>
                <a:gridCol w="961874">
                  <a:extLst>
                    <a:ext uri="{9D8B030D-6E8A-4147-A177-3AD203B41FA5}">
                      <a16:colId xmlns="" xmlns:a16="http://schemas.microsoft.com/office/drawing/2014/main" val="494607075"/>
                    </a:ext>
                  </a:extLst>
                </a:gridCol>
                <a:gridCol w="1240811">
                  <a:extLst>
                    <a:ext uri="{9D8B030D-6E8A-4147-A177-3AD203B41FA5}">
                      <a16:colId xmlns="" xmlns:a16="http://schemas.microsoft.com/office/drawing/2014/main" val="480966357"/>
                    </a:ext>
                  </a:extLst>
                </a:gridCol>
                <a:gridCol w="1240811">
                  <a:extLst>
                    <a:ext uri="{9D8B030D-6E8A-4147-A177-3AD203B41FA5}">
                      <a16:colId xmlns="" xmlns:a16="http://schemas.microsoft.com/office/drawing/2014/main" val="2396645981"/>
                    </a:ext>
                  </a:extLst>
                </a:gridCol>
                <a:gridCol w="1068672">
                  <a:extLst>
                    <a:ext uri="{9D8B030D-6E8A-4147-A177-3AD203B41FA5}">
                      <a16:colId xmlns="" xmlns:a16="http://schemas.microsoft.com/office/drawing/2014/main" val="2523838852"/>
                    </a:ext>
                  </a:extLst>
                </a:gridCol>
                <a:gridCol w="758118">
                  <a:extLst>
                    <a:ext uri="{9D8B030D-6E8A-4147-A177-3AD203B41FA5}">
                      <a16:colId xmlns="" xmlns:a16="http://schemas.microsoft.com/office/drawing/2014/main" val="2709932327"/>
                    </a:ext>
                  </a:extLst>
                </a:gridCol>
              </a:tblGrid>
              <a:tr h="215191">
                <a:tc rowSpan="3">
                  <a:txBody>
                    <a:bodyPr/>
                    <a:lstStyle/>
                    <a:p>
                      <a:pPr algn="ctr">
                        <a:lnSpc>
                          <a:spcPct val="115000"/>
                        </a:lnSpc>
                        <a:spcAft>
                          <a:spcPts val="500"/>
                        </a:spcAft>
                      </a:pPr>
                      <a:r>
                        <a:rPr lang="ru-RU" sz="900" b="1" dirty="0">
                          <a:effectLst/>
                          <a:latin typeface="Times New Roman" panose="02020603050405020304" pitchFamily="18" charset="0"/>
                          <a:ea typeface="Times New Roman" panose="02020603050405020304" pitchFamily="18" charset="0"/>
                          <a:cs typeface="Times New Roman" panose="02020603050405020304" pitchFamily="18" charset="0"/>
                        </a:rPr>
                        <a:t>Подлежат снятию с воинского учета (год снятия с воинского учета)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Женщины в возрасте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Мужчины в возрасте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48393899"/>
                  </a:ext>
                </a:extLst>
              </a:tr>
              <a:tr h="215191">
                <a:tc vMerge="1">
                  <a:txBody>
                    <a:bodyPr/>
                    <a:lstStyle/>
                    <a:p>
                      <a:endParaRPr lang="ru-RU"/>
                    </a:p>
                  </a:txBody>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45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50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50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60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65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65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70 лет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6761246"/>
                  </a:ext>
                </a:extLst>
              </a:tr>
              <a:tr h="1291146">
                <a:tc vMerge="1">
                  <a:txBody>
                    <a:bodyPr/>
                    <a:lstStyle/>
                    <a:p>
                      <a:endParaRPr lang="ru-RU"/>
                    </a:p>
                  </a:txBody>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Солдаты, матросы, сержанты, старшины, прапорщики и мичманы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Офицеры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Солдаты, матросы, сержанты, старшины, прапорщики и мичманы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Младшие офицеры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Майоры, капитаны 3 ранга, подполковники, капитаны 2 ранга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Полковники капитаны 1 ранга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b="1" dirty="0">
                          <a:effectLst/>
                          <a:latin typeface="Times New Roman" panose="02020603050405020304" pitchFamily="18" charset="0"/>
                          <a:ea typeface="Times New Roman" panose="02020603050405020304" pitchFamily="18" charset="0"/>
                          <a:cs typeface="Times New Roman" panose="02020603050405020304" pitchFamily="18" charset="0"/>
                        </a:rPr>
                        <a:t>Высшие офицеры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400192"/>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8896994"/>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5603416"/>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2053149"/>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19138228"/>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332108"/>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19 66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5262734"/>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1654844"/>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694684"/>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2029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1609632"/>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9605298"/>
                  </a:ext>
                </a:extLst>
              </a:tr>
              <a:tr h="215191">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2031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1966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1966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1961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5601057"/>
                  </a:ext>
                </a:extLst>
              </a:tr>
            </a:tbl>
          </a:graphicData>
        </a:graphic>
      </p:graphicFrame>
    </p:spTree>
  </p:cSld>
  <p:clrMapOvr>
    <a:masterClrMapping/>
  </p:clrMapOvr>
  <p:transition spd="med" advTm="7878">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4339" name="Rectangle 4"/>
          <p:cNvSpPr>
            <a:spLocks noChangeArrowheads="1"/>
          </p:cNvSpPr>
          <p:nvPr/>
        </p:nvSpPr>
        <p:spPr bwMode="auto">
          <a:xfrm>
            <a:off x="284163" y="225276"/>
            <a:ext cx="860831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Поступление граждан</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на </a:t>
            </a:r>
            <a:r>
              <a:rPr lang="ru-RU" altLang="ru-RU" b="1" dirty="0">
                <a:solidFill>
                  <a:srgbClr val="0070C0"/>
                </a:solidFill>
                <a:latin typeface="Times New Roman" panose="02020603050405020304" pitchFamily="18" charset="0"/>
                <a:cs typeface="Times New Roman" panose="02020603050405020304" pitchFamily="18" charset="0"/>
              </a:rPr>
              <a:t>военную </a:t>
            </a:r>
            <a:r>
              <a:rPr lang="ru-RU" altLang="ru-RU" b="1" dirty="0" smtClean="0">
                <a:solidFill>
                  <a:srgbClr val="0070C0"/>
                </a:solidFill>
                <a:latin typeface="Times New Roman" panose="02020603050405020304" pitchFamily="18" charset="0"/>
                <a:cs typeface="Times New Roman" panose="02020603050405020304" pitchFamily="18" charset="0"/>
              </a:rPr>
              <a:t>службу</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контракту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14340" name="Прямоугольник 1"/>
          <p:cNvSpPr>
            <a:spLocks noChangeArrowheads="1"/>
          </p:cNvSpPr>
          <p:nvPr/>
        </p:nvSpPr>
        <p:spPr bwMode="auto">
          <a:xfrm>
            <a:off x="642938" y="1844675"/>
            <a:ext cx="79930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000" b="1" i="1" dirty="0" smtClean="0"/>
              <a:t>Как </a:t>
            </a:r>
            <a:r>
              <a:rPr lang="ru-RU" altLang="ru-RU" sz="1000" b="1" i="1" dirty="0"/>
              <a:t>заключается контракт о прохождении военной службы?</a:t>
            </a:r>
          </a:p>
          <a:p>
            <a:pPr eaLnBrk="1" hangingPunct="1">
              <a:spcBef>
                <a:spcPct val="0"/>
              </a:spcBef>
              <a:buFontTx/>
              <a:buNone/>
            </a:pPr>
            <a:r>
              <a:rPr lang="ru-RU" altLang="ru-RU" sz="1000" dirty="0"/>
              <a:t>Первый контракт о прохождении военной службы вправе заключать граждане мужского пола в возрасте от </a:t>
            </a:r>
            <a:r>
              <a:rPr lang="ru-RU" altLang="ru-RU" sz="1000" dirty="0">
                <a:solidFill>
                  <a:srgbClr val="FF0000"/>
                </a:solidFill>
              </a:rPr>
              <a:t>18 до 40 лет </a:t>
            </a:r>
            <a:r>
              <a:rPr lang="ru-RU" altLang="ru-RU" sz="1000" dirty="0"/>
              <a:t>и граждане женского пола в возрасте </a:t>
            </a:r>
            <a:r>
              <a:rPr lang="ru-RU" altLang="ru-RU" sz="1000" dirty="0">
                <a:solidFill>
                  <a:srgbClr val="FF0000"/>
                </a:solidFill>
              </a:rPr>
              <a:t>от 20 до 40 лет.</a:t>
            </a:r>
          </a:p>
          <a:p>
            <a:pPr eaLnBrk="1" hangingPunct="1">
              <a:spcBef>
                <a:spcPct val="0"/>
              </a:spcBef>
              <a:buFontTx/>
              <a:buNone/>
            </a:pPr>
            <a:r>
              <a:rPr lang="ru-RU" altLang="ru-RU" sz="1000" dirty="0"/>
              <a:t>Контракт о прохождении военной службы заключается в письменной форме между гражданином Российской Федерации и Министерством обороны РФ (министерством, государственным комитетом или ведомством, в которых законодательством предусмотрена военная служба) в порядке, определяемом Положением о порядке прохождения военной службы (п. 1 и 2 ст. 30 Закона РФ «О воинской обязанности и военной службе»).</a:t>
            </a:r>
          </a:p>
          <a:p>
            <a:pPr eaLnBrk="1" hangingPunct="1">
              <a:spcBef>
                <a:spcPct val="0"/>
              </a:spcBef>
              <a:buFontTx/>
              <a:buNone/>
            </a:pPr>
            <a:r>
              <a:rPr lang="ru-RU" altLang="ru-RU" sz="1000" b="1" i="1" dirty="0"/>
              <a:t>Кем осуществляется отбор кандидатов для поступления на военную службу по контракту?</a:t>
            </a:r>
          </a:p>
          <a:p>
            <a:pPr eaLnBrk="1" hangingPunct="1">
              <a:spcBef>
                <a:spcPct val="0"/>
              </a:spcBef>
              <a:buFontTx/>
              <a:buNone/>
            </a:pPr>
            <a:r>
              <a:rPr lang="ru-RU" altLang="ru-RU" sz="1000" dirty="0"/>
              <a:t>Отбор кандидатов для поступления на военную службу по контракту осуществляется военным комиссариатом республики в составе Российской Федерации, края, области, автономной области, автономного округа, городов Москвы и Санкт-Петербурга в порядке, устанавливаемом министром обороны Российской Федерации или руководителем министерства, государственного комитета или ведомства, в которых законом предусмотрена военная служба (п. 1 и 2 ст. 30 Закона РФ «О воинской обязанности и военной службе»).</a:t>
            </a:r>
          </a:p>
          <a:p>
            <a:pPr eaLnBrk="1" hangingPunct="1">
              <a:spcBef>
                <a:spcPct val="0"/>
              </a:spcBef>
              <a:buFontTx/>
              <a:buNone/>
            </a:pPr>
            <a:r>
              <a:rPr lang="ru-RU" altLang="ru-RU" sz="1000" b="1" i="1" dirty="0"/>
              <a:t>Когда будет завершен переход от комплектования Вооруженных Сил РФ и других войск на основе призыва к комплектованию по контракту?</a:t>
            </a:r>
          </a:p>
          <a:p>
            <a:pPr eaLnBrk="1" hangingPunct="1">
              <a:spcBef>
                <a:spcPct val="0"/>
              </a:spcBef>
              <a:buFontTx/>
              <a:buNone/>
            </a:pPr>
            <a:r>
              <a:rPr lang="ru-RU" altLang="ru-RU" sz="1000" dirty="0"/>
              <a:t>В целях укрепления авторитета военнослужащих, престижности военной службы, модернизации армии, повышения ее боеготовности и в соответствии с основными направлениями военной реформы в Российской Федерации Президент России постановил перевести с весны 2000 г. Вооруженные Силы РФ и другие войска на комплектование должностей рядового и сержантского состава на основе добровольного приема граждан на военную службу по контракту с отменой призыва на военную службу, завершив к 2000 г. отработку порядка поступления граждан Российской Федерации на военную службу по контракту (ст. 1 Указа Президента России «О переходе к комплектованию должностей рядового и сержантского состава Вооруженных Сил и других войск Российской Федерации на профессиональной основе» от 16. 05. 96 г. № 722).</a:t>
            </a:r>
          </a:p>
          <a:p>
            <a:pPr eaLnBrk="1" hangingPunct="1">
              <a:spcBef>
                <a:spcPct val="0"/>
              </a:spcBef>
              <a:buFontTx/>
              <a:buNone/>
            </a:pPr>
            <a:r>
              <a:rPr lang="ru-RU" altLang="ru-RU" sz="1000" dirty="0"/>
              <a:t>Медицинское освидетельствование гражданина, поступающего на военную службу по контракту</a:t>
            </a:r>
          </a:p>
          <a:p>
            <a:pPr eaLnBrk="1" hangingPunct="1">
              <a:spcBef>
                <a:spcPct val="0"/>
              </a:spcBef>
              <a:buFontTx/>
              <a:buNone/>
            </a:pPr>
            <a:r>
              <a:rPr lang="ru-RU" altLang="ru-RU" sz="1000" dirty="0"/>
              <a:t>Гражданин, поступающий на военную службу по контракту, подлежит медицинскому освидетельствованию в соответствии с Положением о военно-врачебной экспертизе. По результатам медицинского освидетельствования принимается решение о годности гражданина к военной службе. На военную службу по контракту может быть принят гражданин, признанный при медицинском освидетельствовании годным к военной службе или годным к военной службе с незначительными ограничениями (подробнее см. в гл. «Медицинское освидетельствование (Военно-врачебная экспертиза)».</a:t>
            </a:r>
          </a:p>
        </p:txBody>
      </p:sp>
    </p:spTree>
  </p:cSld>
  <p:clrMapOvr>
    <a:masterClrMapping/>
  </p:clrMapOvr>
  <p:transition spd="med" advTm="10945">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400"/>
          </a:p>
        </p:txBody>
      </p:sp>
      <p:sp>
        <p:nvSpPr>
          <p:cNvPr id="15364" name="Прямоугольник 1"/>
          <p:cNvSpPr>
            <a:spLocks noChangeArrowheads="1"/>
          </p:cNvSpPr>
          <p:nvPr/>
        </p:nvSpPr>
        <p:spPr bwMode="auto">
          <a:xfrm>
            <a:off x="642938" y="1844675"/>
            <a:ext cx="7993062"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000" b="1" dirty="0"/>
              <a:t>Требования, предъявляемые к гражданину, поступающему на военную службу по контракту</a:t>
            </a:r>
          </a:p>
          <a:p>
            <a:pPr eaLnBrk="1" hangingPunct="1">
              <a:spcBef>
                <a:spcPct val="0"/>
              </a:spcBef>
              <a:buFontTx/>
              <a:buNone/>
            </a:pPr>
            <a:r>
              <a:rPr lang="ru-RU" altLang="ru-RU" sz="1000" dirty="0"/>
              <a:t>Гражданин, поступающий на военную службу по контракту, должен соответствовать следующим требованиям, предъявляемым к конкретным воинским учетным специальностям:</a:t>
            </a:r>
          </a:p>
          <a:p>
            <a:pPr eaLnBrk="1" hangingPunct="1">
              <a:spcBef>
                <a:spcPct val="0"/>
              </a:spcBef>
              <a:buFontTx/>
              <a:buNone/>
            </a:pPr>
            <a:r>
              <a:rPr lang="ru-RU" altLang="ru-RU" sz="1000" dirty="0"/>
              <a:t>— по общеобразовательному цензу;</a:t>
            </a:r>
          </a:p>
          <a:p>
            <a:pPr eaLnBrk="1" hangingPunct="1">
              <a:spcBef>
                <a:spcPct val="0"/>
              </a:spcBef>
              <a:buFontTx/>
              <a:buNone/>
            </a:pPr>
            <a:r>
              <a:rPr lang="ru-RU" altLang="ru-RU" sz="1000" dirty="0"/>
              <a:t>— по уровню профессиональной подготовки;</a:t>
            </a:r>
          </a:p>
          <a:p>
            <a:pPr eaLnBrk="1" hangingPunct="1">
              <a:spcBef>
                <a:spcPct val="0"/>
              </a:spcBef>
              <a:buFontTx/>
              <a:buNone/>
            </a:pPr>
            <a:r>
              <a:rPr lang="ru-RU" altLang="ru-RU" sz="1000" dirty="0"/>
              <a:t>— по морально-психологическим качествам;</a:t>
            </a:r>
          </a:p>
          <a:p>
            <a:pPr eaLnBrk="1" hangingPunct="1">
              <a:spcBef>
                <a:spcPct val="0"/>
              </a:spcBef>
              <a:buFontTx/>
              <a:buNone/>
            </a:pPr>
            <a:r>
              <a:rPr lang="ru-RU" altLang="ru-RU" sz="1000" dirty="0"/>
              <a:t>— по выполнению нормативов физической подготовки.</a:t>
            </a:r>
          </a:p>
          <a:p>
            <a:pPr eaLnBrk="1" hangingPunct="1">
              <a:spcBef>
                <a:spcPct val="0"/>
              </a:spcBef>
              <a:buFontTx/>
              <a:buNone/>
            </a:pPr>
            <a:r>
              <a:rPr lang="ru-RU" altLang="ru-RU" sz="1000" dirty="0"/>
              <a:t>Указанные требования и нормативы устанавливаются министром обороны Российской Федерации (руководителем министерства, государственного комитета или ведомства, в которых законодательством предусмотрена военная служба).</a:t>
            </a:r>
          </a:p>
          <a:p>
            <a:pPr eaLnBrk="1" hangingPunct="1">
              <a:spcBef>
                <a:spcPct val="0"/>
              </a:spcBef>
              <a:buFontTx/>
              <a:buNone/>
            </a:pPr>
            <a:r>
              <a:rPr lang="ru-RU" altLang="ru-RU" sz="1000" b="1" i="1" dirty="0"/>
              <a:t>Кто определяет соответствие граждан предъявляемым требованиям?</a:t>
            </a:r>
          </a:p>
          <a:p>
            <a:pPr eaLnBrk="1" hangingPunct="1">
              <a:spcBef>
                <a:spcPct val="0"/>
              </a:spcBef>
              <a:buFontTx/>
              <a:buNone/>
            </a:pPr>
            <a:r>
              <a:rPr lang="ru-RU" altLang="ru-RU" sz="1000" dirty="0"/>
              <a:t>Определение соответствия граждан, поступающих на военную службу и проходящих ее по контракту, установленным требованиям возлагается на аттестационные комиссии воинских частей.</a:t>
            </a:r>
          </a:p>
          <a:p>
            <a:pPr eaLnBrk="1" hangingPunct="1">
              <a:spcBef>
                <a:spcPct val="0"/>
              </a:spcBef>
              <a:buFontTx/>
              <a:buNone/>
            </a:pPr>
            <a:r>
              <a:rPr lang="ru-RU" altLang="ru-RU" sz="1000" b="1" i="1" dirty="0"/>
              <a:t>Какие виды контрактов о прохождении военной службы существуют?</a:t>
            </a:r>
          </a:p>
          <a:p>
            <a:pPr eaLnBrk="1" hangingPunct="1">
              <a:spcBef>
                <a:spcPct val="0"/>
              </a:spcBef>
              <a:buFontTx/>
              <a:buNone/>
            </a:pPr>
            <a:r>
              <a:rPr lang="ru-RU" altLang="ru-RU" sz="1000" dirty="0"/>
              <a:t>При поступлении на военную службу по контракту гражданин заключает один из следующих видов контрактов:</a:t>
            </a:r>
          </a:p>
          <a:p>
            <a:pPr eaLnBrk="1" hangingPunct="1">
              <a:spcBef>
                <a:spcPct val="0"/>
              </a:spcBef>
              <a:buFontTx/>
              <a:buNone/>
            </a:pPr>
            <a:r>
              <a:rPr lang="ru-RU" altLang="ru-RU" sz="1000" dirty="0"/>
              <a:t>а) контракт о прохождении военной службы в кадрах Вооруженных Сил РФ, других войск и федеральных органов;</a:t>
            </a:r>
          </a:p>
          <a:p>
            <a:pPr eaLnBrk="1" hangingPunct="1">
              <a:spcBef>
                <a:spcPct val="0"/>
              </a:spcBef>
              <a:buFontTx/>
              <a:buNone/>
            </a:pPr>
            <a:r>
              <a:rPr lang="ru-RU" altLang="ru-RU" sz="1000" dirty="0"/>
              <a:t>б) контракт о прохождении военной службы в кадрах конкретной воинской части;</a:t>
            </a:r>
          </a:p>
          <a:p>
            <a:pPr eaLnBrk="1" hangingPunct="1">
              <a:spcBef>
                <a:spcPct val="0"/>
              </a:spcBef>
              <a:buFontTx/>
              <a:buNone/>
            </a:pPr>
            <a:r>
              <a:rPr lang="ru-RU" altLang="ru-RU" sz="1000" dirty="0"/>
              <a:t>в) контракт о прохождении военной службы на конкретной должности в конкретной воинской части.</a:t>
            </a:r>
          </a:p>
          <a:p>
            <a:pPr eaLnBrk="1" hangingPunct="1">
              <a:spcBef>
                <a:spcPct val="0"/>
              </a:spcBef>
              <a:buFontTx/>
              <a:buNone/>
            </a:pPr>
            <a:r>
              <a:rPr lang="ru-RU" altLang="ru-RU" sz="1000" dirty="0"/>
              <a:t>Военнослужащий, проходящий военную службу по контракту, предусмотренному пунктом «а», может быть назначен на воинскую должность с переводом к новому месту службы без согласия военнослужащего (ст. 33 Закона РФ «О воинской обязанности и военной службе»).</a:t>
            </a:r>
          </a:p>
          <a:p>
            <a:pPr eaLnBrk="1" hangingPunct="1">
              <a:spcBef>
                <a:spcPct val="0"/>
              </a:spcBef>
              <a:buFontTx/>
              <a:buNone/>
            </a:pPr>
            <a:r>
              <a:rPr lang="ru-RU" altLang="ru-RU" sz="1000" b="1" i="1" dirty="0"/>
              <a:t>Какой предельный возраст военнослужащих для прохождения военной службы по контракту?</a:t>
            </a:r>
          </a:p>
          <a:p>
            <a:pPr eaLnBrk="1" hangingPunct="1">
              <a:spcBef>
                <a:spcPct val="0"/>
              </a:spcBef>
              <a:buFontTx/>
              <a:buNone/>
            </a:pPr>
            <a:r>
              <a:rPr lang="ru-RU" altLang="ru-RU" sz="1000" dirty="0"/>
              <a:t>Для военнослужащего устанавливается предельный возраст пребывания на военной службе по контракту:</a:t>
            </a:r>
          </a:p>
          <a:p>
            <a:pPr eaLnBrk="1" hangingPunct="1">
              <a:spcBef>
                <a:spcPct val="0"/>
              </a:spcBef>
              <a:buFontTx/>
              <a:buNone/>
            </a:pPr>
            <a:endParaRPr lang="ru-RU" altLang="ru-RU" sz="1000" dirty="0"/>
          </a:p>
          <a:p>
            <a:pPr eaLnBrk="1" hangingPunct="1">
              <a:spcBef>
                <a:spcPct val="0"/>
              </a:spcBef>
              <a:buFontTx/>
              <a:buNone/>
            </a:pPr>
            <a:r>
              <a:rPr lang="ru-RU" altLang="ru-RU" sz="1000" dirty="0"/>
              <a:t>— имеющего воинское звание Маршала РФ, генерала армии, генерал-полковника или им равное — </a:t>
            </a:r>
            <a:r>
              <a:rPr lang="ru-RU" altLang="ru-RU" sz="1000" b="1" dirty="0">
                <a:solidFill>
                  <a:srgbClr val="FF0000"/>
                </a:solidFill>
              </a:rPr>
              <a:t>60 лет;</a:t>
            </a:r>
          </a:p>
          <a:p>
            <a:pPr eaLnBrk="1" hangingPunct="1">
              <a:spcBef>
                <a:spcPct val="0"/>
              </a:spcBef>
              <a:buFontTx/>
              <a:buNone/>
            </a:pPr>
            <a:r>
              <a:rPr lang="ru-RU" altLang="ru-RU" sz="1000" dirty="0"/>
              <a:t>— имеющего воинское звание генерал-лейтенанта, генерал-майора или им равное — </a:t>
            </a:r>
            <a:r>
              <a:rPr lang="ru-RU" altLang="ru-RU" sz="1000" b="1" dirty="0">
                <a:solidFill>
                  <a:srgbClr val="FF0000"/>
                </a:solidFill>
              </a:rPr>
              <a:t>55 лет</a:t>
            </a:r>
            <a:r>
              <a:rPr lang="ru-RU" altLang="ru-RU" sz="1000" dirty="0"/>
              <a:t>;</a:t>
            </a:r>
          </a:p>
          <a:p>
            <a:pPr eaLnBrk="1" hangingPunct="1">
              <a:spcBef>
                <a:spcPct val="0"/>
              </a:spcBef>
              <a:buFontTx/>
              <a:buNone/>
            </a:pPr>
            <a:r>
              <a:rPr lang="ru-RU" altLang="ru-RU" sz="1000" dirty="0"/>
              <a:t>— имеющего воинское звание полковника или ему равное — </a:t>
            </a:r>
            <a:r>
              <a:rPr lang="ru-RU" altLang="ru-RU" sz="1000" b="1" dirty="0">
                <a:solidFill>
                  <a:srgbClr val="FF0000"/>
                </a:solidFill>
              </a:rPr>
              <a:t>50 лет</a:t>
            </a:r>
            <a:r>
              <a:rPr lang="ru-RU" altLang="ru-RU" sz="1000" dirty="0"/>
              <a:t>;</a:t>
            </a:r>
          </a:p>
          <a:p>
            <a:pPr eaLnBrk="1" hangingPunct="1">
              <a:spcBef>
                <a:spcPct val="0"/>
              </a:spcBef>
              <a:buFontTx/>
              <a:buNone/>
            </a:pPr>
            <a:r>
              <a:rPr lang="ru-RU" altLang="ru-RU" sz="1000" dirty="0"/>
              <a:t>— имеющего иное воинское звание — </a:t>
            </a:r>
            <a:r>
              <a:rPr lang="ru-RU" altLang="ru-RU" sz="1000" b="1" dirty="0">
                <a:solidFill>
                  <a:srgbClr val="FF0000"/>
                </a:solidFill>
              </a:rPr>
              <a:t>45 лет</a:t>
            </a:r>
          </a:p>
          <a:p>
            <a:pPr eaLnBrk="1" hangingPunct="1">
              <a:spcBef>
                <a:spcPct val="0"/>
              </a:spcBef>
              <a:buFontTx/>
              <a:buNone/>
            </a:pPr>
            <a:r>
              <a:rPr lang="ru-RU" altLang="ru-RU" sz="1000" dirty="0"/>
              <a:t>(п. 3 ст. 48 Закона РФ «О воинской обязанности и военной службе»).</a:t>
            </a:r>
          </a:p>
          <a:p>
            <a:pPr eaLnBrk="1" hangingPunct="1">
              <a:spcBef>
                <a:spcPct val="0"/>
              </a:spcBef>
              <a:buFontTx/>
              <a:buNone/>
            </a:pPr>
            <a:r>
              <a:rPr lang="ru-RU" altLang="ru-RU" sz="1000" b="1" i="1" dirty="0"/>
              <a:t>Каков предельный возраст военнослужащих женского пола для прохождения военной службы по контракту?</a:t>
            </a:r>
          </a:p>
          <a:p>
            <a:pPr eaLnBrk="1" hangingPunct="1">
              <a:spcBef>
                <a:spcPct val="0"/>
              </a:spcBef>
              <a:buFontTx/>
              <a:buNone/>
            </a:pPr>
            <a:r>
              <a:rPr lang="ru-RU" altLang="ru-RU" sz="1000" dirty="0"/>
              <a:t>Предельный возраст пребывания на военной службе военнослужащего женского пола устанавливается так же, как и для военнослужащего мужского пола, но не более 50 лет (п. 3 ст. 48 Закона РФ «О воинской обязанности и военной службе»).</a:t>
            </a:r>
          </a:p>
        </p:txBody>
      </p:sp>
      <p:sp>
        <p:nvSpPr>
          <p:cNvPr id="6" name="Rectangle 4"/>
          <p:cNvSpPr>
            <a:spLocks noChangeArrowheads="1"/>
          </p:cNvSpPr>
          <p:nvPr/>
        </p:nvSpPr>
        <p:spPr bwMode="auto">
          <a:xfrm>
            <a:off x="284163" y="225276"/>
            <a:ext cx="860831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Поступление граждан</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на </a:t>
            </a:r>
            <a:r>
              <a:rPr lang="ru-RU" altLang="ru-RU" b="1" dirty="0">
                <a:solidFill>
                  <a:srgbClr val="0070C0"/>
                </a:solidFill>
                <a:latin typeface="Times New Roman" panose="02020603050405020304" pitchFamily="18" charset="0"/>
                <a:cs typeface="Times New Roman" panose="02020603050405020304" pitchFamily="18" charset="0"/>
              </a:rPr>
              <a:t>военную </a:t>
            </a:r>
            <a:r>
              <a:rPr lang="ru-RU" altLang="ru-RU" b="1" dirty="0" smtClean="0">
                <a:solidFill>
                  <a:srgbClr val="0070C0"/>
                </a:solidFill>
                <a:latin typeface="Times New Roman" panose="02020603050405020304" pitchFamily="18" charset="0"/>
                <a:cs typeface="Times New Roman" panose="02020603050405020304" pitchFamily="18" charset="0"/>
              </a:rPr>
              <a:t>службу</a:t>
            </a:r>
            <a:endParaRPr lang="en-US" altLang="ru-RU" b="1" dirty="0" smtClean="0">
              <a:solidFill>
                <a:srgbClr val="0070C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b="1" dirty="0" smtClean="0">
                <a:solidFill>
                  <a:srgbClr val="0070C0"/>
                </a:solidFill>
                <a:latin typeface="Times New Roman" panose="02020603050405020304" pitchFamily="18" charset="0"/>
                <a:cs typeface="Times New Roman" panose="02020603050405020304" pitchFamily="18" charset="0"/>
              </a:rPr>
              <a:t>по </a:t>
            </a:r>
            <a:r>
              <a:rPr lang="ru-RU" altLang="ru-RU" b="1" dirty="0">
                <a:solidFill>
                  <a:srgbClr val="0070C0"/>
                </a:solidFill>
                <a:latin typeface="Times New Roman" panose="02020603050405020304" pitchFamily="18" charset="0"/>
                <a:cs typeface="Times New Roman" panose="02020603050405020304" pitchFamily="18" charset="0"/>
              </a:rPr>
              <a:t>контракту</a:t>
            </a:r>
          </a:p>
          <a:p>
            <a:pPr algn="ctr">
              <a:spcBef>
                <a:spcPct val="0"/>
              </a:spcBef>
              <a:buFontTx/>
              <a:buNone/>
            </a:pPr>
            <a:endParaRPr lang="ru-RU" altLang="ru-RU"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advTm="11635">
    <p:dissolve/>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5172</TotalTime>
  <Words>3667</Words>
  <Application>Microsoft Office PowerPoint</Application>
  <PresentationFormat>Экран (4:3)</PresentationFormat>
  <Paragraphs>311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migor</dc:creator>
  <cp:lastModifiedBy>Ольга Анатольевна Вдовина</cp:lastModifiedBy>
  <cp:revision>527</cp:revision>
  <dcterms:created xsi:type="dcterms:W3CDTF">2008-03-17T03:08:50Z</dcterms:created>
  <dcterms:modified xsi:type="dcterms:W3CDTF">2021-05-12T04:59:21Z</dcterms:modified>
</cp:coreProperties>
</file>